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 name="3.hafta Çoklu ödevler-ödev1" id="{1997ECDE-54A1-432D-9F2E-DE5AE06E231A}">
          <p14:sldIdLst>
            <p14:sldId id="358"/>
          </p14:sldIdLst>
        </p14:section>
        <p14:section name="ödev2" id="{244CB4F8-9459-45A5-9B51-7F6F0095BE0A}">
          <p14:sldIdLst>
            <p14:sldId id="359"/>
          </p14:sldIdLst>
        </p14:section>
        <p14:section name="ödev3" id="{C86F08DA-9494-4FB1-8021-DBBFBF364ADB}">
          <p14:sldIdLst>
            <p14:sldId id="360"/>
          </p14:sldIdLst>
        </p14:section>
        <p14:section name="ödev4" id="{B263ABDD-8CE5-42A1-8DCA-3E8F75E68105}">
          <p14:sldIdLst>
            <p14:sldId id="361"/>
          </p14:sldIdLst>
        </p14:section>
        <p14:section name="ödev5" id="{73ACC6B6-624B-431A-B4C6-297C8C0CA319}">
          <p14:sldIdLst>
            <p14:sldId id="362"/>
          </p14:sldIdLst>
        </p14:section>
        <p14:section name="ödev6" id="{B1FB3E19-9080-4F43-A545-F7982BB23C5D}">
          <p14:sldIdLst>
            <p14:sldId id="363"/>
          </p14:sldIdLst>
        </p14:section>
        <p14:section name="ödev7" id="{0DC607C3-946A-410D-923F-C58FC70A9CBC}">
          <p14:sldIdLst>
            <p14:sldId id="364"/>
          </p14:sldIdLst>
        </p14:section>
        <p14:section name="ödev8" id="{E10D449F-F19C-420C-ACA1-F06E9EBD2460}">
          <p14:sldIdLst>
            <p14:sldId id="365"/>
          </p14:sldIdLst>
        </p14:section>
        <p14:section name="ödev9" id="{D54BC363-3015-438B-9709-D9323B6D8650}">
          <p14:sldIdLst>
            <p14:sldId id="366"/>
          </p14:sldIdLst>
        </p14:section>
        <p14:section name="ödev10" id="{BAF83B06-D7A0-41A1-834F-5F878BD1C762}">
          <p14:sldIdLst>
            <p14:sldId id="367"/>
          </p14:sldIdLst>
        </p14:section>
        <p14:section name="5.hafta 1.gün ödev Interpreter compiler" id="{76B7F770-7002-4D0D-9484-A1245CC033CD}">
          <p14:sldIdLst>
            <p14:sldId id="368"/>
            <p14:sldId id="369"/>
          </p14:sldIdLst>
        </p14:section>
        <p14:section name="Compiler-Interpreter Farkları" id="{358AD3AC-5822-4813-A3FF-0889A61ED859}">
          <p14:sldIdLst>
            <p14:sldId id="370"/>
          </p14:sldIdLst>
        </p14:section>
        <p14:section name="Java Interpreter-Compıler" id="{E1AF2972-BB09-4DC1-9772-7C7014E9D2AC}">
          <p14:sldIdLst>
            <p14:sldId id="371"/>
          </p14:sldIdLst>
        </p14:section>
        <p14:section name="JavaScript Interpreter-Compiler" id="{2E34090C-A934-46DA-BC68-7E4A9F0F3FAD}">
          <p14:sldIdLst>
            <p14:sldId id="372"/>
          </p14:sldIdLst>
        </p14:section>
        <p14:section name="Open Source" id="{07CBACD3-36B3-47FC-A556-65AA7A079B55}">
          <p14:sldIdLst>
            <p14:sldId id="373"/>
          </p14:sldIdLst>
        </p14:section>
        <p14:section name="JDK-JRE-JVM" id="{E4A042C6-5309-46FA-8F89-879F31764A22}">
          <p14:sldIdLst>
            <p14:sldId id="374"/>
            <p14:sldId id="375"/>
            <p14:sldId id="376"/>
          </p14:sldIdLst>
        </p14:section>
        <p14:section name="5.hafta 4.gün ödev-Primitive types-Wrapper Class" id="{0215E399-8279-414A-9F19-249E4CA1706B}">
          <p14:sldIdLst>
            <p14:sldId id="377"/>
            <p14:sldId id="378"/>
          </p14:sldIdLst>
        </p14:section>
        <p14:section name="Access Modifiers" id="{D6851F0A-2260-4D51-99E7-CDD00202E1F9}">
          <p14:sldIdLst>
            <p14:sldId id="379"/>
          </p14:sldIdLst>
        </p14:section>
        <p14:section name="Syntax error" id="{130562B4-0F3A-4DAF-916B-49A119925658}">
          <p14:sldIdLst>
            <p14:sldId id="380"/>
          </p14:sldIdLst>
        </p14:section>
        <p14:section name="Logic Error" id="{8F614329-ADBD-49E3-AA26-B84E0B6BAE05}">
          <p14:sldIdLst>
            <p14:sldId id="381"/>
          </p14:sldIdLst>
        </p14:section>
        <p14:section name="Compile Error" id="{46E963AB-83D3-4535-A4E5-2B2ABC588498}">
          <p14:sldIdLst>
            <p14:sldId id="382"/>
          </p14:sldIdLst>
        </p14:section>
        <p14:section name="Runtime Error" id="{F6FCF610-2D4A-42E0-8070-73320A4DF8F7}">
          <p14:sldIdLst>
            <p14:sldId id="383"/>
          </p14:sldIdLst>
        </p14:section>
        <p14:section name="Exception-Error" id="{51C7DA2E-0300-4A0F-BD85-FA7F49A13CFC}">
          <p14:sldIdLst>
            <p14:sldId id="384"/>
            <p14:sldId id="385"/>
            <p14:sldId id="386"/>
          </p14:sldIdLst>
        </p14:section>
        <p14:section name="Stack - Heap" id="{4A5F31BE-5651-41A3-BF54-E3BD965EB484}">
          <p14:sldIdLst>
            <p14:sldId id="387"/>
            <p14:sldId id="388"/>
          </p14:sldIdLst>
        </p14:section>
        <p14:section name="Open Source" id="{5E32572E-8320-4B1F-A3FF-CE78262BD3C8}">
          <p14:sldIdLst>
            <p14:sldId id="389"/>
          </p14:sldIdLst>
        </p14:section>
        <p14:section name="6.hafta 1.gün Decoder-Encoder" id="{290CD64D-D010-46A1-97A8-5CD3927125F9}">
          <p14:sldIdLst>
            <p14:sldId id="390"/>
            <p14:sldId id="391"/>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666B-1F7A-46C3-8B1F-A7A99B62F95D}" type="datetimeFigureOut">
              <a:rPr lang="tr-TR" smtClean="0"/>
              <a:t>27.06.2022</a:t>
            </a:fld>
            <a:endParaRPr lang="tr-T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30F2C-49CF-41C7-85D2-A6C91369BA81}" type="slidenum">
              <a:rPr lang="tr-TR" smtClean="0"/>
              <a:t>‹#›</a:t>
            </a:fld>
            <a:endParaRPr lang="tr-TR"/>
          </a:p>
        </p:txBody>
      </p:sp>
    </p:spTree>
    <p:extLst>
      <p:ext uri="{BB962C8B-B14F-4D97-AF65-F5344CB8AC3E}">
        <p14:creationId xmlns:p14="http://schemas.microsoft.com/office/powerpoint/2010/main" val="341238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9B030F2C-49CF-41C7-85D2-A6C91369BA81}" type="slidenum">
              <a:rPr lang="tr-TR" smtClean="0"/>
              <a:t>115</a:t>
            </a:fld>
            <a:endParaRPr lang="tr-TR"/>
          </a:p>
        </p:txBody>
      </p:sp>
    </p:spTree>
    <p:extLst>
      <p:ext uri="{BB962C8B-B14F-4D97-AF65-F5344CB8AC3E}">
        <p14:creationId xmlns:p14="http://schemas.microsoft.com/office/powerpoint/2010/main" val="153615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27.06.2022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6025-8EFC-419A-8FF4-B55FE587FE4A}"/>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8290D68-1BBB-4030-9CA1-F759C43E9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6525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2315-5457-440F-8F3B-91334C8A3FB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787C369-B4F4-495B-ACE0-E0814B541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3495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690-EF5D-471B-9172-BCBBD01ABB6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D5343E5-9CD7-4EE8-A95A-620FD9DF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38086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A55-35D0-4673-BBFB-4A99AF1DB7F4}"/>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C2BA2278-F362-4F5A-B57D-8589A6673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9912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225-95D9-44D5-91B2-791BC3067BC5}"/>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0B79DA6-E602-4E38-A03C-909204590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p:spPr>
      </p:pic>
    </p:spTree>
    <p:extLst>
      <p:ext uri="{BB962C8B-B14F-4D97-AF65-F5344CB8AC3E}">
        <p14:creationId xmlns:p14="http://schemas.microsoft.com/office/powerpoint/2010/main" val="115209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DF28-08EA-42D6-BB96-26B26340CAE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D98CD74-EF64-4A19-B26B-094EEF095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959918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10AF-9441-48BC-B84D-BC32FA01D6E7}"/>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1069A6C-C762-4E05-90BE-378AC37979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24472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AA5-0A43-48F8-87A0-70ACA5650C73}"/>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1B5890F-CF47-4C64-8425-EA5EE9A3E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77423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7426-11C0-44D2-AB09-34629B744E60}"/>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9C0031D-0634-498C-B9EC-7241DF0C0E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90854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49BF-E824-4CF0-BF2A-5B3332AADBD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3CC4986-0C0F-4D65-A86A-F4C85A1B0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615849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9BF-FC75-46B7-B6D8-C4A17AF30959}"/>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C1ADD575-8964-48B4-BAF4-CDFAF9B496D1}"/>
              </a:ext>
            </a:extLst>
          </p:cNvPr>
          <p:cNvSpPr>
            <a:spLocks noGrp="1"/>
          </p:cNvSpPr>
          <p:nvPr>
            <p:ph idx="1"/>
          </p:nvPr>
        </p:nvSpPr>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a:p>
            <a:endParaRPr lang="tr-TR" dirty="0"/>
          </a:p>
        </p:txBody>
      </p:sp>
    </p:spTree>
    <p:extLst>
      <p:ext uri="{BB962C8B-B14F-4D97-AF65-F5344CB8AC3E}">
        <p14:creationId xmlns:p14="http://schemas.microsoft.com/office/powerpoint/2010/main" val="2334256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2C167-18BE-4C81-A2F6-BEEB369869AE}"/>
              </a:ext>
            </a:extLst>
          </p:cNvPr>
          <p:cNvSpPr>
            <a:spLocks noGrp="1"/>
          </p:cNvSpPr>
          <p:nvPr>
            <p:ph idx="1"/>
          </p:nvPr>
        </p:nvSpPr>
        <p:spPr>
          <a:xfrm>
            <a:off x="457200" y="764704"/>
            <a:ext cx="8229600" cy="5361459"/>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a:p>
            <a:endParaRPr lang="tr-TR" sz="2400" dirty="0"/>
          </a:p>
        </p:txBody>
      </p:sp>
    </p:spTree>
    <p:extLst>
      <p:ext uri="{BB962C8B-B14F-4D97-AF65-F5344CB8AC3E}">
        <p14:creationId xmlns:p14="http://schemas.microsoft.com/office/powerpoint/2010/main" val="1142191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63E3BF-6EEC-4568-9053-64AA5B231397}"/>
              </a:ext>
            </a:extLst>
          </p:cNvPr>
          <p:cNvGraphicFramePr>
            <a:graphicFrameLocks noGrp="1"/>
          </p:cNvGraphicFramePr>
          <p:nvPr>
            <p:extLst>
              <p:ext uri="{D42A27DB-BD31-4B8C-83A1-F6EECF244321}">
                <p14:modId xmlns:p14="http://schemas.microsoft.com/office/powerpoint/2010/main" val="3343176256"/>
              </p:ext>
            </p:extLst>
          </p:nvPr>
        </p:nvGraphicFramePr>
        <p:xfrm>
          <a:off x="863588" y="260648"/>
          <a:ext cx="7416824" cy="5379585"/>
        </p:xfrm>
        <a:graphic>
          <a:graphicData uri="http://schemas.openxmlformats.org/drawingml/2006/table">
            <a:tbl>
              <a:tblPr firstRow="1" bandRow="1">
                <a:tableStyleId>{5C22544A-7EE6-4342-B048-85BDC9FD1C3A}</a:tableStyleId>
              </a:tblPr>
              <a:tblGrid>
                <a:gridCol w="3708412">
                  <a:extLst>
                    <a:ext uri="{9D8B030D-6E8A-4147-A177-3AD203B41FA5}">
                      <a16:colId xmlns:a16="http://schemas.microsoft.com/office/drawing/2014/main" val="2153416117"/>
                    </a:ext>
                  </a:extLst>
                </a:gridCol>
                <a:gridCol w="3708412">
                  <a:extLst>
                    <a:ext uri="{9D8B030D-6E8A-4147-A177-3AD203B41FA5}">
                      <a16:colId xmlns:a16="http://schemas.microsoft.com/office/drawing/2014/main" val="2116137735"/>
                    </a:ext>
                  </a:extLst>
                </a:gridCol>
              </a:tblGrid>
              <a:tr h="648072">
                <a:tc>
                  <a:txBody>
                    <a:bodyPr/>
                    <a:lstStyle/>
                    <a:p>
                      <a:pPr algn="ctr"/>
                      <a:r>
                        <a:rPr lang="tr-TR" dirty="0"/>
                        <a:t>Yorumlayıcı(Interpreter)</a:t>
                      </a:r>
                    </a:p>
                  </a:txBody>
                  <a:tcPr/>
                </a:tc>
                <a:tc>
                  <a:txBody>
                    <a:bodyPr/>
                    <a:lstStyle/>
                    <a:p>
                      <a:pPr algn="ctr"/>
                      <a:r>
                        <a:rPr lang="tr-TR" dirty="0"/>
                        <a:t>Derleyici(Compiler)</a:t>
                      </a:r>
                    </a:p>
                  </a:txBody>
                  <a:tcPr/>
                </a:tc>
                <a:extLst>
                  <a:ext uri="{0D108BD9-81ED-4DB2-BD59-A6C34878D82A}">
                    <a16:rowId xmlns:a16="http://schemas.microsoft.com/office/drawing/2014/main" val="2387883454"/>
                  </a:ext>
                </a:extLst>
              </a:tr>
              <a:tr h="1180931">
                <a:tc>
                  <a:txBody>
                    <a:bodyPr/>
                    <a:lstStyle/>
                    <a:p>
                      <a:r>
                        <a:rPr lang="tr-TR" dirty="0"/>
                        <a:t>Programı satır </a:t>
                      </a:r>
                      <a:r>
                        <a:rPr lang="tr-TR" dirty="0" err="1"/>
                        <a:t>satır</a:t>
                      </a:r>
                      <a:r>
                        <a:rPr lang="tr-TR" dirty="0"/>
                        <a:t> işler.</a:t>
                      </a:r>
                    </a:p>
                  </a:txBody>
                  <a:tcPr/>
                </a:tc>
                <a:tc>
                  <a:txBody>
                    <a:bodyPr/>
                    <a:lstStyle/>
                    <a:p>
                      <a:r>
                        <a:rPr lang="tr-TR" dirty="0"/>
                        <a:t>Tüm programı tarar ve bir bütün olarak makine koduna çevirir.</a:t>
                      </a:r>
                    </a:p>
                  </a:txBody>
                  <a:tcPr/>
                </a:tc>
                <a:extLst>
                  <a:ext uri="{0D108BD9-81ED-4DB2-BD59-A6C34878D82A}">
                    <a16:rowId xmlns:a16="http://schemas.microsoft.com/office/drawing/2014/main" val="2882978284"/>
                  </a:ext>
                </a:extLst>
              </a:tr>
              <a:tr h="1180931">
                <a:tc>
                  <a:txBody>
                    <a:bodyPr/>
                    <a:lstStyle/>
                    <a:p>
                      <a:r>
                        <a:rPr lang="tr-TR" dirty="0"/>
                        <a:t>Kaynak kodu analiz etmekle zaman harcamaz . Ancak genel yürütme süresi daha yavaştır.</a:t>
                      </a:r>
                    </a:p>
                  </a:txBody>
                  <a:tcPr/>
                </a:tc>
                <a:tc>
                  <a:txBody>
                    <a:bodyPr/>
                    <a:lstStyle/>
                    <a:p>
                      <a:r>
                        <a:rPr lang="tr-TR" dirty="0"/>
                        <a:t>Kaynak kodun analizi için büyük zaman harcar . Ancak genel yürütme süresi daha hızlıdır.</a:t>
                      </a:r>
                    </a:p>
                  </a:txBody>
                  <a:tcPr/>
                </a:tc>
                <a:extLst>
                  <a:ext uri="{0D108BD9-81ED-4DB2-BD59-A6C34878D82A}">
                    <a16:rowId xmlns:a16="http://schemas.microsoft.com/office/drawing/2014/main" val="1139567293"/>
                  </a:ext>
                </a:extLst>
              </a:tr>
              <a:tr h="1180931">
                <a:tc>
                  <a:txBody>
                    <a:bodyPr/>
                    <a:lstStyle/>
                    <a:p>
                      <a:r>
                        <a:rPr lang="tr-TR" dirty="0"/>
                        <a:t>Herhangi bir hata olana kadar programı çalıştırır. İlk hata gördüğü yerde durur. Bu nedenle hata ayıklama kolaydır.</a:t>
                      </a:r>
                    </a:p>
                  </a:txBody>
                  <a:tcPr/>
                </a:tc>
                <a:tc>
                  <a:txBody>
                    <a:bodyPr/>
                    <a:lstStyle/>
                    <a:p>
                      <a:r>
                        <a:rPr lang="tr-TR" dirty="0"/>
                        <a:t>Tüm kaynak kodu taradıktan sonra hata mesajı üretir. Bu nedenle hata ayıklama nispeten zordur.</a:t>
                      </a:r>
                    </a:p>
                  </a:txBody>
                  <a:tcPr/>
                </a:tc>
                <a:extLst>
                  <a:ext uri="{0D108BD9-81ED-4DB2-BD59-A6C34878D82A}">
                    <a16:rowId xmlns:a16="http://schemas.microsoft.com/office/drawing/2014/main" val="2857908408"/>
                  </a:ext>
                </a:extLst>
              </a:tr>
              <a:tr h="1180931">
                <a:tc>
                  <a:txBody>
                    <a:bodyPr/>
                    <a:lstStyle/>
                    <a:p>
                      <a:r>
                        <a:rPr lang="tr-TR" dirty="0" err="1"/>
                        <a:t>Pyhton</a:t>
                      </a:r>
                      <a:r>
                        <a:rPr lang="tr-TR" dirty="0"/>
                        <a:t> , </a:t>
                      </a:r>
                      <a:r>
                        <a:rPr lang="tr-TR" dirty="0" err="1"/>
                        <a:t>Ruby</a:t>
                      </a:r>
                      <a:r>
                        <a:rPr lang="tr-TR" dirty="0"/>
                        <a:t> , Java gibi diller yorumlayıcı kullanır.</a:t>
                      </a:r>
                    </a:p>
                  </a:txBody>
                  <a:tcPr/>
                </a:tc>
                <a:tc>
                  <a:txBody>
                    <a:bodyPr/>
                    <a:lstStyle/>
                    <a:p>
                      <a:r>
                        <a:rPr lang="tr-TR" dirty="0"/>
                        <a:t>C , C++ gibi diler derleyici kullanır.</a:t>
                      </a:r>
                    </a:p>
                  </a:txBody>
                  <a:tcPr/>
                </a:tc>
                <a:extLst>
                  <a:ext uri="{0D108BD9-81ED-4DB2-BD59-A6C34878D82A}">
                    <a16:rowId xmlns:a16="http://schemas.microsoft.com/office/drawing/2014/main" val="1271233909"/>
                  </a:ext>
                </a:extLst>
              </a:tr>
            </a:tbl>
          </a:graphicData>
        </a:graphic>
      </p:graphicFrame>
    </p:spTree>
    <p:extLst>
      <p:ext uri="{BB962C8B-B14F-4D97-AF65-F5344CB8AC3E}">
        <p14:creationId xmlns:p14="http://schemas.microsoft.com/office/powerpoint/2010/main" val="3215601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9536-7814-45BD-BAF5-6B7E3EBE441D}"/>
              </a:ext>
            </a:extLst>
          </p:cNvPr>
          <p:cNvSpPr>
            <a:spLocks noGrp="1"/>
          </p:cNvSpPr>
          <p:nvPr>
            <p:ph type="title"/>
          </p:nvPr>
        </p:nvSpPr>
        <p:spPr/>
        <p:txBody>
          <a:bodyPr/>
          <a:lstStyle/>
          <a:p>
            <a:r>
              <a:rPr lang="tr-TR" dirty="0"/>
              <a:t>Java Interpreter-Compiler</a:t>
            </a:r>
          </a:p>
        </p:txBody>
      </p:sp>
      <p:sp>
        <p:nvSpPr>
          <p:cNvPr id="3" name="Content Placeholder 2">
            <a:extLst>
              <a:ext uri="{FF2B5EF4-FFF2-40B4-BE49-F238E27FC236}">
                <a16:creationId xmlns:a16="http://schemas.microsoft.com/office/drawing/2014/main" id="{B4F2C45F-CAC0-4F1F-9018-F175892C2DA4}"/>
              </a:ext>
            </a:extLst>
          </p:cNvPr>
          <p:cNvSpPr>
            <a:spLocks noGrp="1"/>
          </p:cNvSpPr>
          <p:nvPr>
            <p:ph idx="1"/>
          </p:nvPr>
        </p:nvSpPr>
        <p:spPr/>
        <p:txBody>
          <a:bodyPr>
            <a:normAutofit/>
          </a:bodyPr>
          <a:lstStyle/>
          <a:p>
            <a:r>
              <a:rPr lang="tr-TR" sz="2400" dirty="0"/>
              <a:t>Java’da derleyici ve yorumlayıcı beraber çalışır. Yani, önce oluşturulan kaynak koddan bir ara kod (</a:t>
            </a:r>
            <a:r>
              <a:rPr lang="tr-TR" sz="2400" dirty="0" err="1"/>
              <a:t>bytecode</a:t>
            </a:r>
            <a:r>
              <a:rPr lang="tr-TR" sz="2400" dirty="0"/>
              <a:t>) üretilmek için derlenir. Daha sonra bu derlenen </a:t>
            </a:r>
            <a:r>
              <a:rPr lang="tr-TR" sz="2400" dirty="0" err="1"/>
              <a:t>bytecode</a:t>
            </a:r>
            <a:r>
              <a:rPr lang="tr-TR" sz="2400" dirty="0"/>
              <a:t> Java Sanal Makinesi (JVM) üzerinde yorumlanarak yürütülür. Bu bazı avantajları da beraberinde getirir. En önemlisi platform bağımsızlığıdır. JVM çalışan her makinede </a:t>
            </a:r>
            <a:r>
              <a:rPr lang="tr-TR" sz="2400" dirty="0" err="1"/>
              <a:t>bytecode’larımız</a:t>
            </a:r>
            <a:r>
              <a:rPr lang="tr-TR" sz="2400" dirty="0"/>
              <a:t> sorunsuz çalışacaktır. İkinci avantajı ise Java </a:t>
            </a:r>
            <a:r>
              <a:rPr lang="tr-TR" sz="2400" dirty="0" err="1"/>
              <a:t>bytecode’umuz</a:t>
            </a:r>
            <a:r>
              <a:rPr lang="tr-TR" sz="2400" dirty="0"/>
              <a:t> bir sanal makine üzerinde çalıştığı için kötü amaçlı programlara karşı koruma sağlayan bir güvenlik katmanı ile korunmuş oluruz.</a:t>
            </a:r>
          </a:p>
        </p:txBody>
      </p:sp>
    </p:spTree>
    <p:extLst>
      <p:ext uri="{BB962C8B-B14F-4D97-AF65-F5344CB8AC3E}">
        <p14:creationId xmlns:p14="http://schemas.microsoft.com/office/powerpoint/2010/main" val="5328145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3373-A610-4888-9D72-5412337025E2}"/>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65C973B3-E3E0-4217-8D18-2D541F187568}"/>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a:p>
            <a:endParaRPr lang="tr-TR" dirty="0"/>
          </a:p>
        </p:txBody>
      </p:sp>
    </p:spTree>
    <p:extLst>
      <p:ext uri="{BB962C8B-B14F-4D97-AF65-F5344CB8AC3E}">
        <p14:creationId xmlns:p14="http://schemas.microsoft.com/office/powerpoint/2010/main" val="30867094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20FB-4474-4D57-A10E-258C7436A9D4}"/>
              </a:ext>
            </a:extLst>
          </p:cNvPr>
          <p:cNvSpPr>
            <a:spLocks noGrp="1"/>
          </p:cNvSpPr>
          <p:nvPr>
            <p:ph type="title"/>
          </p:nvPr>
        </p:nvSpPr>
        <p:spPr/>
        <p:txBody>
          <a:bodyPr/>
          <a:lstStyle/>
          <a:p>
            <a:r>
              <a:rPr lang="tr-TR" dirty="0"/>
              <a:t>Open Source</a:t>
            </a:r>
          </a:p>
        </p:txBody>
      </p:sp>
      <p:sp>
        <p:nvSpPr>
          <p:cNvPr id="3" name="Content Placeholder 2">
            <a:extLst>
              <a:ext uri="{FF2B5EF4-FFF2-40B4-BE49-F238E27FC236}">
                <a16:creationId xmlns:a16="http://schemas.microsoft.com/office/drawing/2014/main" id="{4C1CC395-7027-40CC-B753-8905EA83E8C6}"/>
              </a:ext>
            </a:extLst>
          </p:cNvPr>
          <p:cNvSpPr>
            <a:spLocks noGrp="1"/>
          </p:cNvSpPr>
          <p:nvPr>
            <p:ph idx="1"/>
          </p:nvPr>
        </p:nvSpPr>
        <p:spPr/>
        <p:txBody>
          <a:bodyPr>
            <a:normAutofit/>
          </a:bodyPr>
          <a:lstStyle/>
          <a:p>
            <a:r>
              <a:rPr lang="tr-TR" sz="2400" dirty="0"/>
              <a:t>Bu tür yazılımların ayırt edici özelliği kullanıcıya yazılımı değiştirme özgürlüğü sağlamasıdır. Açık kaynak kodlu yazılımlar, uyarlanabilir, sağlam, hızlı ve güvenlidir.</a:t>
            </a:r>
          </a:p>
          <a:p>
            <a:r>
              <a:rPr lang="tr-TR" sz="2400" dirty="0"/>
              <a:t>Açık kaynak kod dünyası, yeni bir yazılım üretme biçimi, yeni iş modelleri sunmaktadır.</a:t>
            </a:r>
          </a:p>
          <a:p>
            <a:r>
              <a:rPr lang="tr-TR" sz="2400" dirty="0"/>
              <a:t>Dünyanın her tarafından bilişim uzmanlarınca imece yöntemi ile endüstri standartlarında geliştirilen açık kaynak kod yazılımları, insanlığın ortak malıdır.</a:t>
            </a:r>
            <a:endParaRPr lang="tr-TR" sz="1800" dirty="0"/>
          </a:p>
        </p:txBody>
      </p:sp>
    </p:spTree>
    <p:extLst>
      <p:ext uri="{BB962C8B-B14F-4D97-AF65-F5344CB8AC3E}">
        <p14:creationId xmlns:p14="http://schemas.microsoft.com/office/powerpoint/2010/main" val="812509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E31C-986B-48BF-B85D-8B9444ECEACD}"/>
              </a:ext>
            </a:extLst>
          </p:cNvPr>
          <p:cNvSpPr>
            <a:spLocks noGrp="1"/>
          </p:cNvSpPr>
          <p:nvPr>
            <p:ph type="title"/>
          </p:nvPr>
        </p:nvSpPr>
        <p:spPr/>
        <p:txBody>
          <a:bodyPr/>
          <a:lstStyle/>
          <a:p>
            <a:r>
              <a:rPr lang="tr-TR" dirty="0"/>
              <a:t>JDK(Java Development Kit)</a:t>
            </a:r>
          </a:p>
        </p:txBody>
      </p:sp>
      <p:sp>
        <p:nvSpPr>
          <p:cNvPr id="3" name="Content Placeholder 2">
            <a:extLst>
              <a:ext uri="{FF2B5EF4-FFF2-40B4-BE49-F238E27FC236}">
                <a16:creationId xmlns:a16="http://schemas.microsoft.com/office/drawing/2014/main" id="{C664E4B1-E903-47D4-9DAA-F0DE1AF13ED3}"/>
              </a:ext>
            </a:extLst>
          </p:cNvPr>
          <p:cNvSpPr>
            <a:spLocks noGrp="1"/>
          </p:cNvSpPr>
          <p:nvPr>
            <p:ph idx="1"/>
          </p:nvPr>
        </p:nvSpPr>
        <p:spPr>
          <a:xfrm>
            <a:off x="457200" y="1600201"/>
            <a:ext cx="8229600" cy="1540768"/>
          </a:xfrm>
        </p:spPr>
        <p:txBody>
          <a:bodyPr>
            <a:normAutofit lnSpcReduction="10000"/>
          </a:bodyPr>
          <a:lstStyle/>
          <a:p>
            <a:r>
              <a:rPr lang="tr-TR" sz="2400" dirty="0"/>
              <a:t>Java ile geliştirme yapmak için gerekli araçları içeren geliştirici paketidir. Herhangi bir Java uygulamasını çalıştırmak için </a:t>
            </a:r>
            <a:r>
              <a:rPr lang="tr-TR" sz="2400" dirty="0" err="1"/>
              <a:t>Jdk’e</a:t>
            </a:r>
            <a:r>
              <a:rPr lang="tr-TR" sz="2400" dirty="0"/>
              <a:t> ihtiyaç yoktur. </a:t>
            </a:r>
            <a:r>
              <a:rPr lang="tr-TR" sz="2400" dirty="0" err="1"/>
              <a:t>Jre</a:t>
            </a:r>
            <a:r>
              <a:rPr lang="tr-TR" sz="2400" dirty="0"/>
              <a:t> programların çalışması için gerekli altyapıyı barındırır.</a:t>
            </a:r>
          </a:p>
        </p:txBody>
      </p:sp>
      <p:pic>
        <p:nvPicPr>
          <p:cNvPr id="6" name="Picture 5">
            <a:extLst>
              <a:ext uri="{FF2B5EF4-FFF2-40B4-BE49-F238E27FC236}">
                <a16:creationId xmlns:a16="http://schemas.microsoft.com/office/drawing/2014/main" id="{651B2304-5C17-4E28-82F9-5F7D15AE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068960"/>
            <a:ext cx="5328592" cy="3375953"/>
          </a:xfrm>
          <a:prstGeom prst="rect">
            <a:avLst/>
          </a:prstGeom>
        </p:spPr>
      </p:pic>
    </p:spTree>
    <p:extLst>
      <p:ext uri="{BB962C8B-B14F-4D97-AF65-F5344CB8AC3E}">
        <p14:creationId xmlns:p14="http://schemas.microsoft.com/office/powerpoint/2010/main" val="227643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E59-0045-4FE0-8E5C-8A849EE09FFC}"/>
              </a:ext>
            </a:extLst>
          </p:cNvPr>
          <p:cNvSpPr>
            <a:spLocks noGrp="1"/>
          </p:cNvSpPr>
          <p:nvPr>
            <p:ph type="title"/>
          </p:nvPr>
        </p:nvSpPr>
        <p:spPr/>
        <p:txBody>
          <a:bodyPr/>
          <a:lstStyle/>
          <a:p>
            <a:r>
              <a:rPr lang="tr-TR" dirty="0" err="1"/>
              <a:t>Jre</a:t>
            </a:r>
            <a:r>
              <a:rPr lang="tr-TR" dirty="0"/>
              <a:t>(Java Runtime Environment)</a:t>
            </a:r>
          </a:p>
        </p:txBody>
      </p:sp>
      <p:sp>
        <p:nvSpPr>
          <p:cNvPr id="3" name="Content Placeholder 2">
            <a:extLst>
              <a:ext uri="{FF2B5EF4-FFF2-40B4-BE49-F238E27FC236}">
                <a16:creationId xmlns:a16="http://schemas.microsoft.com/office/drawing/2014/main" id="{55B26F3D-B9F3-463D-8C23-3A17DACA5F85}"/>
              </a:ext>
            </a:extLst>
          </p:cNvPr>
          <p:cNvSpPr>
            <a:spLocks noGrp="1"/>
          </p:cNvSpPr>
          <p:nvPr>
            <p:ph idx="1"/>
          </p:nvPr>
        </p:nvSpPr>
        <p:spPr/>
        <p:txBody>
          <a:bodyPr/>
          <a:lstStyle/>
          <a:p>
            <a:r>
              <a:rPr lang="tr-TR" dirty="0"/>
              <a:t>Kullanıcıların Java programlarını çalıştırmaları için minimum gereksinimleri içeren, içerisinde </a:t>
            </a:r>
            <a:r>
              <a:rPr lang="tr-TR" dirty="0" err="1"/>
              <a:t>JVM’yi</a:t>
            </a:r>
            <a:r>
              <a:rPr lang="tr-TR" dirty="0"/>
              <a:t> ve Java platformu çekirdek dosyalarını bulunduran yazılımdır.</a:t>
            </a:r>
          </a:p>
        </p:txBody>
      </p:sp>
    </p:spTree>
    <p:extLst>
      <p:ext uri="{BB962C8B-B14F-4D97-AF65-F5344CB8AC3E}">
        <p14:creationId xmlns:p14="http://schemas.microsoft.com/office/powerpoint/2010/main" val="1308167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EAE-6614-4B29-AC49-437643C5A452}"/>
              </a:ext>
            </a:extLst>
          </p:cNvPr>
          <p:cNvSpPr>
            <a:spLocks noGrp="1"/>
          </p:cNvSpPr>
          <p:nvPr>
            <p:ph type="title"/>
          </p:nvPr>
        </p:nvSpPr>
        <p:spPr/>
        <p:txBody>
          <a:bodyPr/>
          <a:lstStyle/>
          <a:p>
            <a:r>
              <a:rPr lang="tr-TR" dirty="0"/>
              <a:t>JVM(Java Virtual Machine)</a:t>
            </a:r>
          </a:p>
        </p:txBody>
      </p:sp>
      <p:sp>
        <p:nvSpPr>
          <p:cNvPr id="3" name="Content Placeholder 2">
            <a:extLst>
              <a:ext uri="{FF2B5EF4-FFF2-40B4-BE49-F238E27FC236}">
                <a16:creationId xmlns:a16="http://schemas.microsoft.com/office/drawing/2014/main" id="{5A5AF921-D7CD-4503-9E16-9AFDA8561787}"/>
              </a:ext>
            </a:extLst>
          </p:cNvPr>
          <p:cNvSpPr>
            <a:spLocks noGrp="1"/>
          </p:cNvSpPr>
          <p:nvPr>
            <p:ph idx="1"/>
          </p:nvPr>
        </p:nvSpPr>
        <p:spPr/>
        <p:txBody>
          <a:bodyPr>
            <a:normAutofit/>
          </a:bodyPr>
          <a:lstStyle/>
          <a:p>
            <a:r>
              <a:rPr lang="tr-TR" sz="2400" dirty="0"/>
              <a:t>Bir Java programı javac.exe komutu ile derlendikten(</a:t>
            </a:r>
            <a:r>
              <a:rPr lang="tr-TR" sz="2400" dirty="0" err="1"/>
              <a:t>compile</a:t>
            </a:r>
            <a:r>
              <a:rPr lang="tr-TR" sz="2400" dirty="0"/>
              <a:t> işlemi) sonra </a:t>
            </a:r>
            <a:r>
              <a:rPr lang="tr-TR" sz="2400" b="1" dirty="0" err="1"/>
              <a:t>byte</a:t>
            </a:r>
            <a:r>
              <a:rPr lang="tr-TR" sz="2400" b="1" dirty="0"/>
              <a:t> </a:t>
            </a:r>
            <a:r>
              <a:rPr lang="tr-TR" sz="2400" b="1" dirty="0" err="1"/>
              <a:t>code</a:t>
            </a:r>
            <a:r>
              <a:rPr lang="tr-TR" sz="2400" dirty="0"/>
              <a:t> ismi verilen bir ara sürüm oluşur. JVM ise bu </a:t>
            </a:r>
            <a:r>
              <a:rPr lang="tr-TR" sz="2400" dirty="0" err="1"/>
              <a:t>bytecode</a:t>
            </a:r>
            <a:r>
              <a:rPr lang="tr-TR" sz="2400" dirty="0"/>
              <a:t> </a:t>
            </a:r>
            <a:r>
              <a:rPr lang="tr-TR" sz="2400" dirty="0" err="1"/>
              <a:t>ları</a:t>
            </a:r>
            <a:r>
              <a:rPr lang="tr-TR" sz="2400" dirty="0"/>
              <a:t> alıp çalıştığı sisteme özgü bir şekilde yorumlayarak Java programlarını değişik platformlar üzerinde çalıştırmaya imkan vermektedir yani yazdığımız kodlar makinede değil makine üzerinde kurulu olan JVM tarafından çalıştırılır. Bu sebepten dolayı Java </a:t>
            </a:r>
            <a:r>
              <a:rPr lang="tr-TR" sz="2400" b="1" dirty="0"/>
              <a:t>“Write </a:t>
            </a:r>
            <a:r>
              <a:rPr lang="tr-TR" sz="2400" b="1" dirty="0" err="1"/>
              <a:t>once</a:t>
            </a:r>
            <a:r>
              <a:rPr lang="tr-TR" sz="2400" b="1" dirty="0"/>
              <a:t>, Run </a:t>
            </a:r>
            <a:r>
              <a:rPr lang="tr-TR" sz="2400" b="1" dirty="0" err="1"/>
              <a:t>anywhere</a:t>
            </a:r>
            <a:r>
              <a:rPr lang="tr-TR" sz="2400" b="1" dirty="0"/>
              <a:t> ”</a:t>
            </a:r>
            <a:r>
              <a:rPr lang="tr-TR" sz="2400" dirty="0"/>
              <a:t> </a:t>
            </a:r>
            <a:r>
              <a:rPr lang="tr-TR" sz="2400" dirty="0" err="1"/>
              <a:t>ünvanına</a:t>
            </a:r>
            <a:r>
              <a:rPr lang="tr-TR" sz="2400" dirty="0"/>
              <a:t> sahiptir.</a:t>
            </a:r>
          </a:p>
        </p:txBody>
      </p:sp>
    </p:spTree>
    <p:extLst>
      <p:ext uri="{BB962C8B-B14F-4D97-AF65-F5344CB8AC3E}">
        <p14:creationId xmlns:p14="http://schemas.microsoft.com/office/powerpoint/2010/main" val="1010090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A2C4-15F0-45AD-8CE8-BB8E534B9F62}"/>
              </a:ext>
            </a:extLst>
          </p:cNvPr>
          <p:cNvSpPr>
            <a:spLocks noGrp="1"/>
          </p:cNvSpPr>
          <p:nvPr>
            <p:ph type="title"/>
          </p:nvPr>
        </p:nvSpPr>
        <p:spPr/>
        <p:txBody>
          <a:bodyPr/>
          <a:lstStyle/>
          <a:p>
            <a:r>
              <a:rPr lang="tr-TR" dirty="0" err="1"/>
              <a:t>Primitive</a:t>
            </a:r>
            <a:r>
              <a:rPr lang="tr-TR" dirty="0"/>
              <a:t> </a:t>
            </a:r>
            <a:r>
              <a:rPr lang="tr-TR" dirty="0" err="1"/>
              <a:t>Types-Wrapper</a:t>
            </a:r>
            <a:r>
              <a:rPr lang="tr-TR" dirty="0"/>
              <a:t> Class</a:t>
            </a:r>
          </a:p>
        </p:txBody>
      </p:sp>
      <p:sp>
        <p:nvSpPr>
          <p:cNvPr id="3" name="Content Placeholder 2">
            <a:extLst>
              <a:ext uri="{FF2B5EF4-FFF2-40B4-BE49-F238E27FC236}">
                <a16:creationId xmlns:a16="http://schemas.microsoft.com/office/drawing/2014/main" id="{6FDCD656-DA57-489C-866C-07BA53E7E02A}"/>
              </a:ext>
            </a:extLst>
          </p:cNvPr>
          <p:cNvSpPr>
            <a:spLocks noGrp="1"/>
          </p:cNvSpPr>
          <p:nvPr>
            <p:ph idx="1"/>
          </p:nvPr>
        </p:nvSpPr>
        <p:spPr/>
        <p:txBody>
          <a:bodyPr/>
          <a:lstStyle/>
          <a:p>
            <a:r>
              <a:rPr lang="tr-TR" sz="2400" dirty="0" err="1"/>
              <a:t>Primitive</a:t>
            </a:r>
            <a:r>
              <a:rPr lang="tr-TR" sz="2400" dirty="0"/>
              <a:t> tipler </a:t>
            </a:r>
            <a:r>
              <a:rPr lang="tr-TR" sz="2400" dirty="0" err="1"/>
              <a:t>javada</a:t>
            </a:r>
            <a:r>
              <a:rPr lang="tr-TR" sz="2400" dirty="0"/>
              <a:t> </a:t>
            </a:r>
            <a:r>
              <a:rPr lang="tr-TR" sz="2400" dirty="0" err="1"/>
              <a:t>default</a:t>
            </a:r>
            <a:r>
              <a:rPr lang="tr-TR" sz="2400" dirty="0"/>
              <a:t> olarak tanımlıdır ve direkt olarak herhangi bir obje oluşturmadan kullanılabilirler. </a:t>
            </a:r>
            <a:r>
              <a:rPr lang="tr-TR" sz="2400" dirty="0" err="1"/>
              <a:t>Javada</a:t>
            </a:r>
            <a:r>
              <a:rPr lang="tr-TR" sz="2400" dirty="0"/>
              <a:t> 8 adet </a:t>
            </a:r>
            <a:r>
              <a:rPr lang="tr-TR" sz="2400" dirty="0" err="1"/>
              <a:t>primitive</a:t>
            </a:r>
            <a:r>
              <a:rPr lang="tr-TR" sz="2400" dirty="0"/>
              <a:t> tip bulunur. Bunlar </a:t>
            </a:r>
            <a:r>
              <a:rPr lang="tr-TR" sz="2400" dirty="0" err="1"/>
              <a:t>byte,short,int,long,float,double,char</a:t>
            </a:r>
            <a:r>
              <a:rPr lang="tr-TR" sz="2400" dirty="0"/>
              <a:t> ve </a:t>
            </a:r>
            <a:r>
              <a:rPr lang="tr-TR" sz="2400" dirty="0" err="1"/>
              <a:t>booleandır</a:t>
            </a:r>
            <a:r>
              <a:rPr lang="tr-TR" sz="2400" dirty="0"/>
              <a:t>.</a:t>
            </a:r>
          </a:p>
          <a:p>
            <a:r>
              <a:rPr lang="tr-TR" sz="2400" dirty="0" err="1"/>
              <a:t>Wrapper</a:t>
            </a:r>
            <a:r>
              <a:rPr lang="tr-TR" sz="2400" dirty="0"/>
              <a:t> </a:t>
            </a:r>
            <a:r>
              <a:rPr lang="tr-TR" sz="2400" dirty="0" err="1"/>
              <a:t>class</a:t>
            </a:r>
            <a:r>
              <a:rPr lang="tr-TR" sz="2400" dirty="0"/>
              <a:t>, </a:t>
            </a:r>
            <a:r>
              <a:rPr lang="tr-TR" sz="2400" dirty="0" err="1"/>
              <a:t>primitive</a:t>
            </a:r>
            <a:r>
              <a:rPr lang="tr-TR" sz="2400" dirty="0"/>
              <a:t> bir tipi </a:t>
            </a:r>
            <a:r>
              <a:rPr lang="tr-TR" sz="2400" dirty="0" err="1"/>
              <a:t>object</a:t>
            </a:r>
            <a:r>
              <a:rPr lang="tr-TR" sz="2400" dirty="0"/>
              <a:t> tipe dönüştürmemizi sağlar.</a:t>
            </a:r>
          </a:p>
          <a:p>
            <a:endParaRPr lang="tr-TR" dirty="0"/>
          </a:p>
        </p:txBody>
      </p:sp>
    </p:spTree>
    <p:extLst>
      <p:ext uri="{BB962C8B-B14F-4D97-AF65-F5344CB8AC3E}">
        <p14:creationId xmlns:p14="http://schemas.microsoft.com/office/powerpoint/2010/main" val="4346524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CC63-A02C-409D-A6A5-E2EF5F7CCE68}"/>
              </a:ext>
            </a:extLst>
          </p:cNvPr>
          <p:cNvSpPr>
            <a:spLocks noGrp="1"/>
          </p:cNvSpPr>
          <p:nvPr>
            <p:ph type="title"/>
          </p:nvPr>
        </p:nvSpPr>
        <p:spPr/>
        <p:txBody>
          <a:bodyPr>
            <a:normAutofit fontScale="90000"/>
          </a:bodyPr>
          <a:lstStyle/>
          <a:p>
            <a:r>
              <a:rPr lang="tr-TR" dirty="0" err="1"/>
              <a:t>Primitive</a:t>
            </a:r>
            <a:r>
              <a:rPr lang="tr-TR" dirty="0"/>
              <a:t> </a:t>
            </a:r>
            <a:r>
              <a:rPr lang="tr-TR" dirty="0" err="1"/>
              <a:t>Types-Wrapper</a:t>
            </a:r>
            <a:r>
              <a:rPr lang="tr-TR" dirty="0"/>
              <a:t> Class Arasındaki Farklar</a:t>
            </a:r>
          </a:p>
        </p:txBody>
      </p:sp>
      <p:sp>
        <p:nvSpPr>
          <p:cNvPr id="3" name="Content Placeholder 2">
            <a:extLst>
              <a:ext uri="{FF2B5EF4-FFF2-40B4-BE49-F238E27FC236}">
                <a16:creationId xmlns:a16="http://schemas.microsoft.com/office/drawing/2014/main" id="{74B9A7F1-43D0-49E1-8358-7F36C1F0D287}"/>
              </a:ext>
            </a:extLst>
          </p:cNvPr>
          <p:cNvSpPr>
            <a:spLocks noGrp="1"/>
          </p:cNvSpPr>
          <p:nvPr>
            <p:ph idx="1"/>
          </p:nvPr>
        </p:nvSpPr>
        <p:spPr/>
        <p:txBody>
          <a:bodyPr>
            <a:normAutofit/>
          </a:bodyPr>
          <a:lstStyle/>
          <a:p>
            <a:r>
              <a:rPr lang="tr-TR" sz="2400" dirty="0" err="1"/>
              <a:t>Wrapper</a:t>
            </a:r>
            <a:r>
              <a:rPr lang="tr-TR" sz="2400" dirty="0"/>
              <a:t> </a:t>
            </a:r>
            <a:r>
              <a:rPr lang="tr-TR" sz="2400" dirty="0" err="1"/>
              <a:t>class</a:t>
            </a:r>
            <a:r>
              <a:rPr lang="tr-TR" sz="2400" dirty="0"/>
              <a:t> obje </a:t>
            </a:r>
            <a:r>
              <a:rPr lang="tr-TR" sz="2400" dirty="0" err="1"/>
              <a:t>olusturmak</a:t>
            </a:r>
            <a:r>
              <a:rPr lang="tr-TR" sz="2400" dirty="0"/>
              <a:t> </a:t>
            </a:r>
            <a:r>
              <a:rPr lang="tr-TR" sz="2400" dirty="0" err="1"/>
              <a:t>icin</a:t>
            </a:r>
            <a:r>
              <a:rPr lang="tr-TR" sz="2400" dirty="0"/>
              <a:t> kullanılır bu yüzden bir </a:t>
            </a:r>
            <a:r>
              <a:rPr lang="tr-TR" sz="2400" dirty="0" err="1"/>
              <a:t>classa</a:t>
            </a:r>
            <a:r>
              <a:rPr lang="tr-TR" sz="2400" dirty="0"/>
              <a:t> karşılık gelirler. </a:t>
            </a:r>
            <a:r>
              <a:rPr lang="tr-TR" sz="2400" dirty="0" err="1"/>
              <a:t>Primitive</a:t>
            </a:r>
            <a:r>
              <a:rPr lang="tr-TR" sz="2400" dirty="0"/>
              <a:t> </a:t>
            </a:r>
            <a:r>
              <a:rPr lang="tr-TR" sz="2400" dirty="0" err="1"/>
              <a:t>type</a:t>
            </a:r>
            <a:r>
              <a:rPr lang="tr-TR" sz="2400" dirty="0"/>
              <a:t> ise bir obje değildir herhangi bir </a:t>
            </a:r>
            <a:r>
              <a:rPr lang="tr-TR" sz="2400" dirty="0" err="1"/>
              <a:t>classa</a:t>
            </a:r>
            <a:r>
              <a:rPr lang="tr-TR" sz="2400" dirty="0"/>
              <a:t> karşılık gelmezler</a:t>
            </a:r>
          </a:p>
          <a:p>
            <a:r>
              <a:rPr lang="tr-TR" sz="2400" dirty="0" err="1"/>
              <a:t>Wrapper</a:t>
            </a:r>
            <a:r>
              <a:rPr lang="tr-TR" sz="2400" dirty="0"/>
              <a:t> </a:t>
            </a:r>
            <a:r>
              <a:rPr lang="tr-TR" sz="2400" dirty="0" err="1"/>
              <a:t>class</a:t>
            </a:r>
            <a:r>
              <a:rPr lang="tr-TR" sz="2400" dirty="0"/>
              <a:t> objeleri </a:t>
            </a:r>
            <a:r>
              <a:rPr lang="tr-TR" sz="2400" dirty="0" err="1"/>
              <a:t>null</a:t>
            </a:r>
            <a:r>
              <a:rPr lang="tr-TR" sz="2400" dirty="0"/>
              <a:t> değere izin verirken, </a:t>
            </a:r>
            <a:r>
              <a:rPr lang="tr-TR" sz="2400" dirty="0" err="1"/>
              <a:t>primitive</a:t>
            </a:r>
            <a:r>
              <a:rPr lang="tr-TR" sz="2400" dirty="0"/>
              <a:t> tipler </a:t>
            </a:r>
            <a:r>
              <a:rPr lang="tr-TR" sz="2400" dirty="0" err="1"/>
              <a:t>null</a:t>
            </a:r>
            <a:r>
              <a:rPr lang="tr-TR" sz="2400" dirty="0"/>
              <a:t> değere izin vermez</a:t>
            </a:r>
          </a:p>
          <a:p>
            <a:r>
              <a:rPr lang="tr-TR" sz="2400" dirty="0"/>
              <a:t>Gerekli hafıza bakımından bir kıyas yaptığımızda </a:t>
            </a:r>
            <a:r>
              <a:rPr lang="tr-TR" sz="2400" dirty="0" err="1"/>
              <a:t>wrapper</a:t>
            </a:r>
            <a:r>
              <a:rPr lang="tr-TR" sz="2400" dirty="0"/>
              <a:t> </a:t>
            </a:r>
            <a:r>
              <a:rPr lang="tr-TR" sz="2400" dirty="0" err="1"/>
              <a:t>classlar</a:t>
            </a:r>
            <a:r>
              <a:rPr lang="tr-TR" sz="2400" dirty="0"/>
              <a:t> </a:t>
            </a:r>
            <a:r>
              <a:rPr lang="tr-TR" sz="2400" dirty="0" err="1"/>
              <a:t>primitive</a:t>
            </a:r>
            <a:r>
              <a:rPr lang="tr-TR" sz="2400" dirty="0"/>
              <a:t> türlere göre daha fazla yer kaplar</a:t>
            </a:r>
          </a:p>
          <a:p>
            <a:r>
              <a:rPr lang="tr-TR" sz="2400" dirty="0" err="1"/>
              <a:t>Wrapper</a:t>
            </a:r>
            <a:r>
              <a:rPr lang="tr-TR" sz="2400" dirty="0"/>
              <a:t> </a:t>
            </a:r>
            <a:r>
              <a:rPr lang="tr-TR" sz="2400" dirty="0" err="1"/>
              <a:t>classlar</a:t>
            </a:r>
            <a:r>
              <a:rPr lang="tr-TR" sz="2400" dirty="0"/>
              <a:t> </a:t>
            </a:r>
            <a:r>
              <a:rPr lang="tr-TR" sz="2400" dirty="0" err="1"/>
              <a:t>collectionslarla</a:t>
            </a:r>
            <a:r>
              <a:rPr lang="tr-TR" sz="2400" dirty="0"/>
              <a:t> birlikte kullanılabilirken, </a:t>
            </a:r>
            <a:r>
              <a:rPr lang="tr-TR" sz="2400" dirty="0" err="1"/>
              <a:t>primitive</a:t>
            </a:r>
            <a:r>
              <a:rPr lang="tr-TR" sz="2400" dirty="0"/>
              <a:t> türler </a:t>
            </a:r>
            <a:r>
              <a:rPr lang="tr-TR" sz="2400" dirty="0" err="1"/>
              <a:t>collectionslarla</a:t>
            </a:r>
            <a:r>
              <a:rPr lang="tr-TR" sz="2400" dirty="0"/>
              <a:t> kullanılamazlar</a:t>
            </a:r>
          </a:p>
          <a:p>
            <a:endParaRPr lang="tr-TR" dirty="0"/>
          </a:p>
        </p:txBody>
      </p:sp>
    </p:spTree>
    <p:extLst>
      <p:ext uri="{BB962C8B-B14F-4D97-AF65-F5344CB8AC3E}">
        <p14:creationId xmlns:p14="http://schemas.microsoft.com/office/powerpoint/2010/main" val="27246537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5973-DDC7-4428-8606-9F10808C03C9}"/>
              </a:ext>
            </a:extLst>
          </p:cNvPr>
          <p:cNvSpPr>
            <a:spLocks noGrp="1"/>
          </p:cNvSpPr>
          <p:nvPr>
            <p:ph type="title"/>
          </p:nvPr>
        </p:nvSpPr>
        <p:spPr/>
        <p:txBody>
          <a:bodyPr/>
          <a:lstStyle/>
          <a:p>
            <a:r>
              <a:rPr lang="tr-TR" dirty="0"/>
              <a:t>Access </a:t>
            </a:r>
            <a:r>
              <a:rPr lang="tr-TR" dirty="0" err="1"/>
              <a:t>Modifiers</a:t>
            </a:r>
            <a:endParaRPr lang="tr-TR" dirty="0"/>
          </a:p>
        </p:txBody>
      </p:sp>
      <p:sp>
        <p:nvSpPr>
          <p:cNvPr id="3" name="Content Placeholder 2">
            <a:extLst>
              <a:ext uri="{FF2B5EF4-FFF2-40B4-BE49-F238E27FC236}">
                <a16:creationId xmlns:a16="http://schemas.microsoft.com/office/drawing/2014/main" id="{66754D33-BD30-4F8D-853E-777B7FAE0189}"/>
              </a:ext>
            </a:extLst>
          </p:cNvPr>
          <p:cNvSpPr>
            <a:spLocks noGrp="1"/>
          </p:cNvSpPr>
          <p:nvPr>
            <p:ph idx="1"/>
          </p:nvPr>
        </p:nvSpPr>
        <p:spPr/>
        <p:txBody>
          <a:bodyPr>
            <a:normAutofit/>
          </a:bodyPr>
          <a:lstStyle/>
          <a:p>
            <a:pPr marL="0" indent="0">
              <a:buNone/>
            </a:pPr>
            <a:r>
              <a:rPr lang="tr-TR" sz="2400" b="1" dirty="0"/>
              <a:t>PUBLIC</a:t>
            </a:r>
            <a:r>
              <a:rPr lang="tr-TR" sz="2400" dirty="0"/>
              <a:t> = </a:t>
            </a:r>
            <a:r>
              <a:rPr lang="tr-TR" sz="2400" dirty="0" err="1"/>
              <a:t>Heryerden</a:t>
            </a:r>
            <a:r>
              <a:rPr lang="tr-TR" sz="2400" dirty="0"/>
              <a:t> ilgili yapıya erişim sağlanabilir</a:t>
            </a:r>
          </a:p>
          <a:p>
            <a:pPr marL="0" indent="0">
              <a:buNone/>
            </a:pPr>
            <a:endParaRPr lang="tr-TR" sz="2400" dirty="0"/>
          </a:p>
          <a:p>
            <a:pPr marL="0" indent="0">
              <a:buNone/>
            </a:pPr>
            <a:r>
              <a:rPr lang="tr-TR" sz="2400" b="1" dirty="0"/>
              <a:t>PRIVATE</a:t>
            </a:r>
            <a:r>
              <a:rPr lang="tr-TR" sz="2400" dirty="0"/>
              <a:t> = Sadece aynı </a:t>
            </a:r>
            <a:r>
              <a:rPr lang="tr-TR" sz="2400" dirty="0" err="1"/>
              <a:t>class</a:t>
            </a:r>
            <a:r>
              <a:rPr lang="tr-TR" sz="2400" dirty="0"/>
              <a:t> içerisinden erişim vardır</a:t>
            </a:r>
          </a:p>
          <a:p>
            <a:pPr marL="0" indent="0">
              <a:buNone/>
            </a:pPr>
            <a:endParaRPr lang="tr-TR" sz="2400" dirty="0"/>
          </a:p>
          <a:p>
            <a:pPr marL="0" indent="0">
              <a:buNone/>
            </a:pPr>
            <a:r>
              <a:rPr lang="tr-TR" sz="2400" b="1" dirty="0"/>
              <a:t>PROTECTED</a:t>
            </a:r>
            <a:r>
              <a:rPr lang="tr-TR" sz="2400" dirty="0"/>
              <a:t> = Koda aynı paket içerisinden ve </a:t>
            </a:r>
            <a:r>
              <a:rPr lang="tr-TR" sz="2400" dirty="0" err="1"/>
              <a:t>subclasslardan</a:t>
            </a:r>
            <a:r>
              <a:rPr lang="tr-TR" sz="2400" dirty="0"/>
              <a:t> erişim vardır</a:t>
            </a:r>
          </a:p>
          <a:p>
            <a:pPr marL="0" indent="0">
              <a:buNone/>
            </a:pPr>
            <a:endParaRPr lang="tr-TR" sz="2400" dirty="0"/>
          </a:p>
          <a:p>
            <a:pPr marL="0" indent="0">
              <a:buNone/>
            </a:pPr>
            <a:r>
              <a:rPr lang="tr-TR" sz="2400" b="1" dirty="0"/>
              <a:t>DEFAULT</a:t>
            </a:r>
            <a:r>
              <a:rPr lang="tr-TR" sz="2400" dirty="0"/>
              <a:t> = Koda sadece aynı paket içerisinde erişim vardır, herhangi bir erişim belirleyici kullanılmadığında otomatik olarak </a:t>
            </a:r>
            <a:r>
              <a:rPr lang="tr-TR" sz="2400" dirty="0" err="1"/>
              <a:t>default</a:t>
            </a:r>
            <a:r>
              <a:rPr lang="tr-TR" sz="2400" dirty="0"/>
              <a:t> atanır</a:t>
            </a:r>
          </a:p>
          <a:p>
            <a:endParaRPr lang="tr-TR" dirty="0"/>
          </a:p>
        </p:txBody>
      </p:sp>
    </p:spTree>
    <p:extLst>
      <p:ext uri="{BB962C8B-B14F-4D97-AF65-F5344CB8AC3E}">
        <p14:creationId xmlns:p14="http://schemas.microsoft.com/office/powerpoint/2010/main" val="16782660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D221-8195-4F4A-A19A-DB13E958C9C4}"/>
              </a:ext>
            </a:extLst>
          </p:cNvPr>
          <p:cNvSpPr>
            <a:spLocks noGrp="1"/>
          </p:cNvSpPr>
          <p:nvPr>
            <p:ph type="title"/>
          </p:nvPr>
        </p:nvSpPr>
        <p:spPr/>
        <p:txBody>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EE60051A-0F3F-4817-8FDE-AB65A1C6B962}"/>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Syntax Error (</a:t>
            </a:r>
            <a:r>
              <a:rPr lang="en-US" sz="2400" dirty="0" err="1">
                <a:latin typeface="Times New Roman" panose="02020603050405020304" pitchFamily="18" charset="0"/>
                <a:cs typeface="Times New Roman" panose="02020603050405020304" pitchFamily="18" charset="0"/>
              </a:rPr>
              <a:t>Sözdizimi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Hatası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yazılımcı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tarafından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kodlama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yapılırken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sözdiziminde</a:t>
            </a:r>
            <a:r>
              <a:rPr lang="en-US" sz="2400" dirty="0">
                <a:latin typeface="Times New Roman" panose="02020603050405020304" pitchFamily="18" charset="0"/>
                <a:cs typeface="Times New Roman" panose="02020603050405020304" pitchFamily="18" charset="0"/>
              </a:rPr>
              <a:t> (Syntax) </a:t>
            </a:r>
            <a:r>
              <a:rPr lang="en-US" sz="2400" dirty="0" err="1">
                <a:latin typeface="Times New Roman" panose="02020603050405020304" pitchFamily="18" charset="0"/>
                <a:cs typeface="Times New Roman" panose="02020603050405020304" pitchFamily="18" charset="0"/>
              </a:rPr>
              <a:t>yapılan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sonucu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meydana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gelen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programsal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hatalardır</a:t>
            </a:r>
            <a:r>
              <a:rPr lang="en-US" sz="2400" dirty="0">
                <a:latin typeface="Times New Roman" panose="02020603050405020304" pitchFamily="18" charset="0"/>
                <a:cs typeface="Times New Roman" panose="02020603050405020304" pitchFamily="18" charset="0"/>
              </a:rPr>
              <a:t>. Syntax Error </a:t>
            </a:r>
            <a:r>
              <a:rPr lang="en-US" sz="2400" dirty="0" err="1">
                <a:latin typeface="Times New Roman" panose="02020603050405020304" pitchFamily="18" charset="0"/>
                <a:cs typeface="Times New Roman" panose="02020603050405020304" pitchFamily="18" charset="0"/>
              </a:rPr>
              <a:t>hatası</a:t>
            </a:r>
            <a:r>
              <a:rPr lang="en-US" sz="2400" dirty="0">
                <a:latin typeface="Times New Roman" panose="02020603050405020304" pitchFamily="18" charset="0"/>
                <a:cs typeface="Times New Roman" panose="02020603050405020304" pitchFamily="18" charset="0"/>
              </a:rPr>
              <a:t> Compiler (</a:t>
            </a:r>
            <a:r>
              <a:rPr lang="en-US" sz="2400" dirty="0" err="1">
                <a:latin typeface="Times New Roman" panose="02020603050405020304" pitchFamily="18" charset="0"/>
                <a:cs typeface="Times New Roman" panose="02020603050405020304" pitchFamily="18" charset="0"/>
              </a:rPr>
              <a:t>Derleyici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adı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verilen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yazılım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tarafından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otomatik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olarak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tespit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edilir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bildirilir</a:t>
            </a:r>
            <a:r>
              <a:rPr lang="en-US" sz="2400" dirty="0">
                <a:latin typeface="Times New Roman" panose="02020603050405020304" pitchFamily="18" charset="0"/>
                <a:cs typeface="Times New Roman" panose="02020603050405020304" pitchFamily="18" charset="0"/>
              </a:rPr>
              <a:t>.</a:t>
            </a:r>
            <a:r>
              <a:rPr lang="tr-TR" sz="2400" dirty="0">
                <a:latin typeface="Times New Roman" panose="02020603050405020304" pitchFamily="18" charset="0"/>
                <a:cs typeface="Times New Roman" panose="02020603050405020304" pitchFamily="18" charset="0"/>
              </a:rPr>
              <a:t> Programın doğru şekilde çalışmayı sürdürebilmesi için </a:t>
            </a:r>
            <a:r>
              <a:rPr lang="tr-TR" sz="2400" dirty="0" err="1">
                <a:latin typeface="Times New Roman" panose="02020603050405020304" pitchFamily="18" charset="0"/>
                <a:cs typeface="Times New Roman" panose="02020603050405020304" pitchFamily="18" charset="0"/>
              </a:rPr>
              <a:t>Syntax</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Error’un</a:t>
            </a:r>
            <a:r>
              <a:rPr lang="tr-TR" sz="2400" dirty="0">
                <a:latin typeface="Times New Roman" panose="02020603050405020304" pitchFamily="18" charset="0"/>
                <a:cs typeface="Times New Roman" panose="02020603050405020304" pitchFamily="18" charset="0"/>
              </a:rPr>
              <a:t> yazılımcı tarafından düzeltilmesi gerekir.</a:t>
            </a:r>
            <a:endParaRPr lang="tr-TR" sz="2400" b="1" dirty="0">
              <a:latin typeface="Times New Roman" panose="02020603050405020304" pitchFamily="18" charset="0"/>
              <a:cs typeface="Times New Roman" panose="02020603050405020304" pitchFamily="18" charset="0"/>
            </a:endParaRPr>
          </a:p>
          <a:p>
            <a:endParaRPr lang="tr-TR" dirty="0"/>
          </a:p>
        </p:txBody>
      </p:sp>
    </p:spTree>
    <p:extLst>
      <p:ext uri="{BB962C8B-B14F-4D97-AF65-F5344CB8AC3E}">
        <p14:creationId xmlns:p14="http://schemas.microsoft.com/office/powerpoint/2010/main" val="7394025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0E09-23EF-45CC-8066-A0F9D63A1EA8}"/>
              </a:ext>
            </a:extLst>
          </p:cNvPr>
          <p:cNvSpPr>
            <a:spLocks noGrp="1"/>
          </p:cNvSpPr>
          <p:nvPr>
            <p:ph type="title"/>
          </p:nvPr>
        </p:nvSpPr>
        <p:spPr/>
        <p:txBody>
          <a:bodyPr/>
          <a:lstStyle/>
          <a:p>
            <a:r>
              <a:rPr lang="tr-TR" dirty="0" err="1"/>
              <a:t>Logic</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4F653C59-8983-4074-9EE2-A8DF85E25917}"/>
              </a:ext>
            </a:extLst>
          </p:cNvPr>
          <p:cNvSpPr>
            <a:spLocks noGrp="1"/>
          </p:cNvSpPr>
          <p:nvPr>
            <p:ph idx="1"/>
          </p:nvPr>
        </p:nvSpPr>
        <p:spPr/>
        <p:txBody>
          <a:bodyPr>
            <a:normAutofit/>
          </a:bodyPr>
          <a:lstStyle/>
          <a:p>
            <a:r>
              <a:rPr lang="tr-TR" sz="2400" dirty="0"/>
              <a:t>Karşılaşabileceğiniz en tehlikeli hatadır. Programlama mantığında bir takım şeylerin yanlış düşünülmesinden kaynaklanır. Hata test aşamasında veya müşteri kullanımı sırasında ortaya çıkar. Örneğin: Hesaplanması gereken veya bulunması gereken değerlerin eksik veya yanlış hesaplanması mantıksal bir hatadır. Bu sorunun giderilebilmesi için analiz aşamasına kadar geri dönülmesi gerekebilir. Bazen bu hatanın nereden kaynaklandığını bulabilmek çok zor olmaktadır.</a:t>
            </a:r>
          </a:p>
          <a:p>
            <a:endParaRPr lang="tr-TR" dirty="0"/>
          </a:p>
        </p:txBody>
      </p:sp>
    </p:spTree>
    <p:extLst>
      <p:ext uri="{BB962C8B-B14F-4D97-AF65-F5344CB8AC3E}">
        <p14:creationId xmlns:p14="http://schemas.microsoft.com/office/powerpoint/2010/main" val="34501038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8FBF-D8B4-4D15-958A-12C33203FE23}"/>
              </a:ext>
            </a:extLst>
          </p:cNvPr>
          <p:cNvSpPr>
            <a:spLocks noGrp="1"/>
          </p:cNvSpPr>
          <p:nvPr>
            <p:ph type="title"/>
          </p:nvPr>
        </p:nvSpPr>
        <p:spPr/>
        <p:txBody>
          <a:bodyPr/>
          <a:lstStyle/>
          <a:p>
            <a:r>
              <a:rPr lang="tr-TR" dirty="0" err="1"/>
              <a:t>Compile</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8F70C4A2-984E-4BCE-9BF7-710269FA6EE8}"/>
              </a:ext>
            </a:extLst>
          </p:cNvPr>
          <p:cNvSpPr>
            <a:spLocks noGrp="1"/>
          </p:cNvSpPr>
          <p:nvPr>
            <p:ph idx="1"/>
          </p:nvPr>
        </p:nvSpPr>
        <p:spPr/>
        <p:txBody>
          <a:bodyPr/>
          <a:lstStyle/>
          <a:p>
            <a:r>
              <a:rPr lang="tr-TR" sz="2400" dirty="0"/>
              <a:t>Derleme hatası, bir derleyicinin koddaki hatalar nedeniyle veya daha olağandışı bir şekilde derleyicinin kendisindeki hatalar nedeniyle bir bilgisayar programı kaynak kodunu derleyemediği bir durumu ifade eder. Derleme hata mesajı genellikle programcıların kaynak kodunda hata ayıklamasına yardımcı olur.</a:t>
            </a:r>
          </a:p>
          <a:p>
            <a:endParaRPr lang="tr-TR" dirty="0"/>
          </a:p>
        </p:txBody>
      </p:sp>
    </p:spTree>
    <p:extLst>
      <p:ext uri="{BB962C8B-B14F-4D97-AF65-F5344CB8AC3E}">
        <p14:creationId xmlns:p14="http://schemas.microsoft.com/office/powerpoint/2010/main" val="1494826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FB5C-893A-4194-BA8D-DB11B37AB06C}"/>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E2B3B0A8-E488-4A8C-A822-6302AEE757C4}"/>
              </a:ext>
            </a:extLst>
          </p:cNvPr>
          <p:cNvSpPr>
            <a:spLocks noGrp="1"/>
          </p:cNvSpPr>
          <p:nvPr>
            <p:ph idx="1"/>
          </p:nvPr>
        </p:nvSpPr>
        <p:spPr/>
        <p:txBody>
          <a:bodyPr>
            <a:normAutofit fontScale="92500"/>
          </a:bodyPr>
          <a:lstStyle/>
          <a:p>
            <a:r>
              <a:rPr lang="tr-TR" sz="2600" dirty="0"/>
              <a:t>Programın çalıştırılması sırasında karşılaşılan hatalardır. Programcının ele almadığı bir takım aykırı durumlar ortaya çıktığında programın işletim sistemi tarafından kesilmesi ile ortaya çıkar. Bu tip hatalarda hata mesajı çoğunlukla çalışan işletim sisteminin dili ile verilir. Eğer bu tip hataları kullanıcı ele almışsa, program programcının vereceği mesajlarla ve uygun şekilde sonlandırılabilir. Bu tip hataların nerelerde ve hangi şartlarda ortaya çıkabileceğini bazen kestirmek zor olabilir. </a:t>
            </a:r>
            <a:r>
              <a:rPr lang="tr-TR" sz="2600" b="1" dirty="0"/>
              <a:t>Örneğin</a:t>
            </a:r>
            <a:r>
              <a:rPr lang="tr-TR" sz="2600" dirty="0"/>
              <a:t> olamayan bir dosya açmaya çalışmak, var olan bir dosyanın üzerine yazmaya çalışmak, olmayan bir bellek kaynağından bellek ayırtmaya çalışmak, olmayan bir donanıma ulaşmaya çalışmak vs.</a:t>
            </a:r>
          </a:p>
          <a:p>
            <a:endParaRPr lang="tr-TR" dirty="0"/>
          </a:p>
        </p:txBody>
      </p:sp>
    </p:spTree>
    <p:extLst>
      <p:ext uri="{BB962C8B-B14F-4D97-AF65-F5344CB8AC3E}">
        <p14:creationId xmlns:p14="http://schemas.microsoft.com/office/powerpoint/2010/main" val="2380352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4E2F-E23A-4078-B930-24230BE9F1B4}"/>
              </a:ext>
            </a:extLst>
          </p:cNvPr>
          <p:cNvSpPr>
            <a:spLocks noGrp="1"/>
          </p:cNvSpPr>
          <p:nvPr>
            <p:ph type="title"/>
          </p:nvPr>
        </p:nvSpPr>
        <p:spPr/>
        <p:txBody>
          <a:bodyPr/>
          <a:lstStyle/>
          <a:p>
            <a:r>
              <a:rPr lang="tr-TR" dirty="0" err="1"/>
              <a:t>Exception-Error</a:t>
            </a:r>
            <a:endParaRPr lang="tr-TR" dirty="0"/>
          </a:p>
        </p:txBody>
      </p:sp>
      <p:sp>
        <p:nvSpPr>
          <p:cNvPr id="3" name="Content Placeholder 2">
            <a:extLst>
              <a:ext uri="{FF2B5EF4-FFF2-40B4-BE49-F238E27FC236}">
                <a16:creationId xmlns:a16="http://schemas.microsoft.com/office/drawing/2014/main" id="{7A077A72-EB41-49AD-9A86-67F6B11692E3}"/>
              </a:ext>
            </a:extLst>
          </p:cNvPr>
          <p:cNvSpPr>
            <a:spLocks noGrp="1"/>
          </p:cNvSpPr>
          <p:nvPr>
            <p:ph idx="1"/>
          </p:nvPr>
        </p:nvSpPr>
        <p:spPr/>
        <p:txBody>
          <a:bodyPr/>
          <a:lstStyle/>
          <a:p>
            <a:r>
              <a:rPr lang="tr-TR" sz="2400" dirty="0" err="1"/>
              <a:t>Error</a:t>
            </a:r>
            <a:r>
              <a:rPr lang="tr-TR" sz="2400" dirty="0"/>
              <a:t>: Sistem kaynaklarının yetmemesi ya da eksikliğinden ortaya çıkan hatalardır. Program kodu ile alakalı bir durumu yoktur. Bu hatalar yakalanamaz ve fırlatılamaz. Yazılım ile idare edilemeyen hatalardandır. Kullanıcıya bir mesaj veremeden anormal bir şekilde sonlandırılır. Örneğin Bellek yetmemesi durumu, Sistem çökmesi gibi örnekler verebiliriz. </a:t>
            </a:r>
            <a:r>
              <a:rPr lang="tr-TR" sz="2400" dirty="0" err="1"/>
              <a:t>OutOfMemoryError</a:t>
            </a:r>
            <a:r>
              <a:rPr lang="tr-TR" sz="2400" dirty="0"/>
              <a:t> , </a:t>
            </a:r>
            <a:r>
              <a:rPr lang="tr-TR" sz="2400" dirty="0" err="1"/>
              <a:t>StackOverFlowError</a:t>
            </a:r>
            <a:r>
              <a:rPr lang="tr-TR" sz="2400" dirty="0"/>
              <a:t>.</a:t>
            </a:r>
          </a:p>
          <a:p>
            <a:endParaRPr lang="tr-TR" dirty="0"/>
          </a:p>
        </p:txBody>
      </p:sp>
    </p:spTree>
    <p:extLst>
      <p:ext uri="{BB962C8B-B14F-4D97-AF65-F5344CB8AC3E}">
        <p14:creationId xmlns:p14="http://schemas.microsoft.com/office/powerpoint/2010/main" val="384718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15505-4303-4EA4-A82D-E190B746E72B}"/>
              </a:ext>
            </a:extLst>
          </p:cNvPr>
          <p:cNvSpPr>
            <a:spLocks noGrp="1"/>
          </p:cNvSpPr>
          <p:nvPr>
            <p:ph idx="1"/>
          </p:nvPr>
        </p:nvSpPr>
        <p:spPr/>
        <p:txBody>
          <a:bodyPr>
            <a:normAutofit/>
          </a:bodyPr>
          <a:lstStyle/>
          <a:p>
            <a:r>
              <a:rPr lang="tr-TR" sz="2400" dirty="0" err="1"/>
              <a:t>Exception</a:t>
            </a:r>
            <a:r>
              <a:rPr lang="tr-TR" sz="2400" dirty="0"/>
              <a:t>: Yazılımın kodundan kaynaklı hatalardır. Kodda istenmeyen durumların oluşması olarak tanımlanabilir. Bu hataları </a:t>
            </a:r>
            <a:r>
              <a:rPr lang="tr-TR" sz="2400" dirty="0" err="1"/>
              <a:t>try-catch</a:t>
            </a:r>
            <a:r>
              <a:rPr lang="tr-TR" sz="2400" dirty="0"/>
              <a:t> ile yakalayabiliriz. </a:t>
            </a:r>
            <a:r>
              <a:rPr lang="tr-TR" sz="2400" dirty="0" err="1"/>
              <a:t>Throw</a:t>
            </a:r>
            <a:r>
              <a:rPr lang="tr-TR" sz="2400" dirty="0"/>
              <a:t> </a:t>
            </a:r>
            <a:r>
              <a:rPr lang="tr-TR" sz="2400" dirty="0" err="1"/>
              <a:t>keywordu</a:t>
            </a:r>
            <a:r>
              <a:rPr lang="tr-TR" sz="2400" dirty="0"/>
              <a:t> ile bu hatalardan fırlatabiliriz. Bu hataların sistem ile ilgisi yoktur. </a:t>
            </a:r>
            <a:r>
              <a:rPr lang="tr-TR" sz="2400" dirty="0" err="1"/>
              <a:t>Exception</a:t>
            </a:r>
            <a:r>
              <a:rPr lang="tr-TR" sz="2400" dirty="0"/>
              <a:t> oluştuğunda anormal bir biçimde sonlanmaz </a:t>
            </a:r>
            <a:r>
              <a:rPr lang="tr-TR" sz="2400" dirty="0" err="1"/>
              <a:t>try-catch</a:t>
            </a:r>
            <a:r>
              <a:rPr lang="tr-TR" sz="2400" dirty="0"/>
              <a:t> ile yakalayarak hatayı işleriz ve anlamlı bir mesaj verebiliriz. </a:t>
            </a:r>
            <a:r>
              <a:rPr lang="tr-TR" sz="2400" dirty="0" err="1"/>
              <a:t>Exception</a:t>
            </a:r>
            <a:r>
              <a:rPr lang="tr-TR" sz="2400" dirty="0"/>
              <a:t> kendi içerisinde ikiye ayrılır. </a:t>
            </a:r>
            <a:r>
              <a:rPr lang="tr-TR" sz="2400" dirty="0" err="1"/>
              <a:t>NullPointerException</a:t>
            </a:r>
            <a:r>
              <a:rPr lang="tr-TR" sz="2400" dirty="0"/>
              <a:t>, </a:t>
            </a:r>
            <a:r>
              <a:rPr lang="tr-TR" sz="2400" dirty="0" err="1"/>
              <a:t>ClassNotFoundException</a:t>
            </a:r>
            <a:r>
              <a:rPr lang="tr-TR" sz="2400" dirty="0"/>
              <a:t> vs. örnekler verebiliriz.</a:t>
            </a:r>
          </a:p>
          <a:p>
            <a:endParaRPr lang="tr-TR" dirty="0"/>
          </a:p>
        </p:txBody>
      </p:sp>
    </p:spTree>
    <p:extLst>
      <p:ext uri="{BB962C8B-B14F-4D97-AF65-F5344CB8AC3E}">
        <p14:creationId xmlns:p14="http://schemas.microsoft.com/office/powerpoint/2010/main" val="1385529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AB54-8286-49B5-B9D8-F6A0346328CA}"/>
              </a:ext>
            </a:extLst>
          </p:cNvPr>
          <p:cNvSpPr>
            <a:spLocks noGrp="1"/>
          </p:cNvSpPr>
          <p:nvPr>
            <p:ph type="title"/>
          </p:nvPr>
        </p:nvSpPr>
        <p:spPr/>
        <p:txBody>
          <a:bodyPr/>
          <a:lstStyle/>
          <a:p>
            <a:endParaRPr lang="tr-TR"/>
          </a:p>
        </p:txBody>
      </p:sp>
      <p:pic>
        <p:nvPicPr>
          <p:cNvPr id="4" name="Content Placeholder 3">
            <a:extLst>
              <a:ext uri="{FF2B5EF4-FFF2-40B4-BE49-F238E27FC236}">
                <a16:creationId xmlns:a16="http://schemas.microsoft.com/office/drawing/2014/main" id="{4C398C98-9700-4042-9B3B-DC97F2EBD25B}"/>
              </a:ext>
            </a:extLst>
          </p:cNvPr>
          <p:cNvPicPr>
            <a:picLocks noGrp="1" noChangeAspect="1"/>
          </p:cNvPicPr>
          <p:nvPr>
            <p:ph idx="1"/>
          </p:nvPr>
        </p:nvPicPr>
        <p:blipFill>
          <a:blip r:embed="rId2"/>
          <a:stretch>
            <a:fillRect/>
          </a:stretch>
        </p:blipFill>
        <p:spPr>
          <a:xfrm>
            <a:off x="457200" y="258816"/>
            <a:ext cx="8229600" cy="5577483"/>
          </a:xfrm>
          <a:prstGeom prst="rect">
            <a:avLst/>
          </a:prstGeom>
        </p:spPr>
      </p:pic>
    </p:spTree>
    <p:extLst>
      <p:ext uri="{BB962C8B-B14F-4D97-AF65-F5344CB8AC3E}">
        <p14:creationId xmlns:p14="http://schemas.microsoft.com/office/powerpoint/2010/main" val="16799958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3B63-0D64-469A-9E15-6CE9596AB7C6}"/>
              </a:ext>
            </a:extLst>
          </p:cNvPr>
          <p:cNvSpPr>
            <a:spLocks noGrp="1"/>
          </p:cNvSpPr>
          <p:nvPr>
            <p:ph type="title"/>
          </p:nvPr>
        </p:nvSpPr>
        <p:spPr/>
        <p:txBody>
          <a:bodyPr/>
          <a:lstStyle/>
          <a:p>
            <a:r>
              <a:rPr lang="tr-TR" dirty="0" err="1"/>
              <a:t>Stack</a:t>
            </a:r>
            <a:r>
              <a:rPr lang="tr-TR" dirty="0"/>
              <a:t> - </a:t>
            </a:r>
            <a:r>
              <a:rPr lang="tr-TR" dirty="0" err="1"/>
              <a:t>Heap</a:t>
            </a:r>
            <a:endParaRPr lang="tr-TR" dirty="0"/>
          </a:p>
        </p:txBody>
      </p:sp>
      <p:sp>
        <p:nvSpPr>
          <p:cNvPr id="3" name="Content Placeholder 2">
            <a:extLst>
              <a:ext uri="{FF2B5EF4-FFF2-40B4-BE49-F238E27FC236}">
                <a16:creationId xmlns:a16="http://schemas.microsoft.com/office/drawing/2014/main" id="{8A75BF25-A171-41F9-A443-B82C715F0D64}"/>
              </a:ext>
            </a:extLst>
          </p:cNvPr>
          <p:cNvSpPr>
            <a:spLocks noGrp="1"/>
          </p:cNvSpPr>
          <p:nvPr>
            <p:ph idx="1"/>
          </p:nvPr>
        </p:nvSpPr>
        <p:spPr/>
        <p:txBody>
          <a:bodyPr>
            <a:normAutofit fontScale="92500"/>
          </a:bodyPr>
          <a:lstStyle/>
          <a:p>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ve </a:t>
            </a:r>
            <a:r>
              <a:rPr lang="tr-TR" sz="2600" dirty="0" err="1">
                <a:latin typeface="Times New Roman" panose="02020603050405020304" pitchFamily="18" charset="0"/>
                <a:cs typeface="Times New Roman" panose="02020603050405020304" pitchFamily="18" charset="0"/>
              </a:rPr>
              <a:t>Heap</a:t>
            </a:r>
            <a:r>
              <a:rPr lang="tr-TR" sz="2600" dirty="0">
                <a:latin typeface="Times New Roman" panose="02020603050405020304" pitchFamily="18" charset="0"/>
                <a:cs typeface="Times New Roman" panose="02020603050405020304" pitchFamily="18" charset="0"/>
              </a:rPr>
              <a:t> bellekte (ram) bulunan mantıksal yapılardır. Primitif tip dediğimiz </a:t>
            </a:r>
            <a:r>
              <a:rPr lang="tr-TR" sz="2600" b="1" i="1" dirty="0" err="1">
                <a:latin typeface="Times New Roman" panose="02020603050405020304" pitchFamily="18" charset="0"/>
                <a:cs typeface="Times New Roman" panose="02020603050405020304" pitchFamily="18" charset="0"/>
              </a:rPr>
              <a:t>int</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short</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byte</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long</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decimal</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double</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float</a:t>
            </a:r>
            <a:r>
              <a:rPr lang="tr-TR" sz="2600" b="1" i="1" dirty="0">
                <a:latin typeface="Times New Roman" panose="02020603050405020304" pitchFamily="18" charset="0"/>
                <a:cs typeface="Times New Roman" panose="02020603050405020304" pitchFamily="18" charset="0"/>
              </a:rPr>
              <a:t> </a:t>
            </a:r>
            <a:r>
              <a:rPr lang="tr-TR" sz="2600" dirty="0">
                <a:latin typeface="Times New Roman" panose="02020603050405020304" pitchFamily="18" charset="0"/>
                <a:cs typeface="Times New Roman" panose="02020603050405020304" pitchFamily="18" charset="0"/>
              </a:rPr>
              <a:t>gibi tipler </a:t>
            </a:r>
            <a:r>
              <a:rPr lang="tr-TR" sz="2600" dirty="0" err="1">
                <a:latin typeface="Times New Roman" panose="02020603050405020304" pitchFamily="18" charset="0"/>
                <a:cs typeface="Times New Roman" panose="02020603050405020304" pitchFamily="18" charset="0"/>
              </a:rPr>
              <a:t>value</a:t>
            </a:r>
            <a:r>
              <a:rPr lang="tr-TR" sz="2600" dirty="0">
                <a:latin typeface="Times New Roman" panose="02020603050405020304" pitchFamily="18" charset="0"/>
                <a:cs typeface="Times New Roman" panose="02020603050405020304" pitchFamily="18" charset="0"/>
              </a:rPr>
              <a:t> </a:t>
            </a:r>
            <a:r>
              <a:rPr lang="tr-TR" sz="2600" dirty="0" err="1">
                <a:latin typeface="Times New Roman" panose="02020603050405020304" pitchFamily="18" charset="0"/>
                <a:cs typeface="Times New Roman" panose="02020603050405020304" pitchFamily="18" charset="0"/>
              </a:rPr>
              <a:t>type</a:t>
            </a:r>
            <a:r>
              <a:rPr lang="tr-TR" sz="2600" dirty="0">
                <a:latin typeface="Times New Roman" panose="02020603050405020304" pitchFamily="18" charset="0"/>
                <a:cs typeface="Times New Roman" panose="02020603050405020304" pitchFamily="18" charset="0"/>
              </a:rPr>
              <a:t> (değer tipi) olarak adlandırılır ve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tutulur. Çalışma zamanından (</a:t>
            </a:r>
            <a:r>
              <a:rPr lang="tr-TR" sz="2600" dirty="0" err="1">
                <a:latin typeface="Times New Roman" panose="02020603050405020304" pitchFamily="18" charset="0"/>
                <a:cs typeface="Times New Roman" panose="02020603050405020304" pitchFamily="18" charset="0"/>
              </a:rPr>
              <a:t>runtime</a:t>
            </a:r>
            <a:r>
              <a:rPr lang="tr-TR" sz="2600" dirty="0">
                <a:latin typeface="Times New Roman" panose="02020603050405020304" pitchFamily="18" charset="0"/>
                <a:cs typeface="Times New Roman" panose="02020603050405020304" pitchFamily="18" charset="0"/>
              </a:rPr>
              <a:t>) önce bu değerlerin bilinmesi gerekir ve işletim sistemi program çalışmadan önce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belirli bir yer ayırır eğer bu bölüm kodu yazan kişi tarafından aşılırsa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taşma hatası ile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a:t>
            </a:r>
            <a:r>
              <a:rPr lang="tr-TR" sz="2600" dirty="0" err="1">
                <a:latin typeface="Times New Roman" panose="02020603050405020304" pitchFamily="18" charset="0"/>
                <a:cs typeface="Times New Roman" panose="02020603050405020304" pitchFamily="18" charset="0"/>
              </a:rPr>
              <a:t>overflow</a:t>
            </a:r>
            <a:r>
              <a:rPr lang="tr-TR" sz="2600" dirty="0">
                <a:latin typeface="Times New Roman" panose="02020603050405020304" pitchFamily="18" charset="0"/>
                <a:cs typeface="Times New Roman" panose="02020603050405020304" pitchFamily="18" charset="0"/>
              </a:rPr>
              <a:t>) karşılaşılabilir..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veriler üst üste (</a:t>
            </a:r>
            <a:r>
              <a:rPr lang="tr-TR" sz="2600" b="1" dirty="0">
                <a:latin typeface="Times New Roman" panose="02020603050405020304" pitchFamily="18" charset="0"/>
                <a:cs typeface="Times New Roman" panose="02020603050405020304" pitchFamily="18" charset="0"/>
              </a:rPr>
              <a:t>LIFO</a:t>
            </a:r>
            <a:r>
              <a:rPr lang="tr-TR" sz="2600" dirty="0">
                <a:latin typeface="Times New Roman" panose="02020603050405020304" pitchFamily="18" charset="0"/>
                <a:cs typeface="Times New Roman" panose="02020603050405020304" pitchFamily="18" charset="0"/>
              </a:rPr>
              <a:t>) mantığında dizilir ve sırası gelmeden aradaki bir değer ile işlem yapılamaz. Class </a:t>
            </a:r>
            <a:r>
              <a:rPr lang="tr-TR" sz="2600" dirty="0" err="1">
                <a:latin typeface="Times New Roman" panose="02020603050405020304" pitchFamily="18" charset="0"/>
                <a:cs typeface="Times New Roman" panose="02020603050405020304" pitchFamily="18" charset="0"/>
              </a:rPr>
              <a:t>type</a:t>
            </a:r>
            <a:r>
              <a:rPr lang="tr-TR" sz="2600" dirty="0">
                <a:latin typeface="Times New Roman" panose="02020603050405020304" pitchFamily="18" charset="0"/>
                <a:cs typeface="Times New Roman" panose="02020603050405020304" pitchFamily="18" charset="0"/>
              </a:rPr>
              <a:t> (Sınıf tipi) değişkenler referans tiplerdir referans ettikleri model (referans)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değerleri ise </a:t>
            </a:r>
            <a:r>
              <a:rPr lang="tr-TR" sz="2600" dirty="0" err="1">
                <a:latin typeface="Times New Roman" panose="02020603050405020304" pitchFamily="18" charset="0"/>
                <a:cs typeface="Times New Roman" panose="02020603050405020304" pitchFamily="18" charset="0"/>
              </a:rPr>
              <a:t>heap</a:t>
            </a:r>
            <a:r>
              <a:rPr lang="tr-TR" sz="2600" dirty="0">
                <a:latin typeface="Times New Roman" panose="02020603050405020304" pitchFamily="18" charset="0"/>
                <a:cs typeface="Times New Roman" panose="02020603050405020304" pitchFamily="18" charset="0"/>
              </a:rPr>
              <a:t> de saklanır.</a:t>
            </a:r>
          </a:p>
          <a:p>
            <a:endParaRPr lang="tr-TR" dirty="0"/>
          </a:p>
        </p:txBody>
      </p:sp>
    </p:spTree>
    <p:extLst>
      <p:ext uri="{BB962C8B-B14F-4D97-AF65-F5344CB8AC3E}">
        <p14:creationId xmlns:p14="http://schemas.microsoft.com/office/powerpoint/2010/main" val="42300900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CA58-62B9-439A-BFCF-D964B4CD6829}"/>
              </a:ext>
            </a:extLst>
          </p:cNvPr>
          <p:cNvSpPr>
            <a:spLocks noGrp="1"/>
          </p:cNvSpPr>
          <p:nvPr>
            <p:ph type="title"/>
          </p:nvPr>
        </p:nvSpPr>
        <p:spPr/>
        <p:txBody>
          <a:bodyPr/>
          <a:lstStyle/>
          <a:p>
            <a:r>
              <a:rPr lang="tr-TR" dirty="0" err="1"/>
              <a:t>Stack-Heap</a:t>
            </a:r>
            <a:r>
              <a:rPr lang="tr-TR" dirty="0"/>
              <a:t> arasındaki Farklar</a:t>
            </a:r>
          </a:p>
        </p:txBody>
      </p:sp>
      <p:sp>
        <p:nvSpPr>
          <p:cNvPr id="3" name="Content Placeholder 2">
            <a:extLst>
              <a:ext uri="{FF2B5EF4-FFF2-40B4-BE49-F238E27FC236}">
                <a16:creationId xmlns:a16="http://schemas.microsoft.com/office/drawing/2014/main" id="{DAC5A4A7-A3DF-4562-BEAE-4CCC96F83195}"/>
              </a:ext>
            </a:extLst>
          </p:cNvPr>
          <p:cNvSpPr>
            <a:spLocks noGrp="1"/>
          </p:cNvSpPr>
          <p:nvPr>
            <p:ph idx="1"/>
          </p:nvPr>
        </p:nvSpPr>
        <p:spPr/>
        <p:txBody>
          <a:bodyPr>
            <a:normAutofit/>
          </a:bodyPr>
          <a:lstStyle/>
          <a:p>
            <a:r>
              <a:rPr lang="tr-TR" sz="2400" dirty="0" err="1"/>
              <a:t>Heap</a:t>
            </a:r>
            <a:r>
              <a:rPr lang="tr-TR" sz="2400" dirty="0"/>
              <a:t> ve </a:t>
            </a:r>
            <a:r>
              <a:rPr lang="tr-TR" sz="2400" dirty="0" err="1"/>
              <a:t>Stack</a:t>
            </a:r>
            <a:r>
              <a:rPr lang="tr-TR" sz="2400" dirty="0"/>
              <a:t> arasında ki en önemli farklardan birisi </a:t>
            </a:r>
            <a:r>
              <a:rPr lang="tr-TR" sz="2400" dirty="0" err="1"/>
              <a:t>heap</a:t>
            </a:r>
            <a:r>
              <a:rPr lang="tr-TR" sz="2400" dirty="0"/>
              <a:t> de veriler karışık bir şekilde saklanır </a:t>
            </a:r>
            <a:r>
              <a:rPr lang="tr-TR" sz="2400" dirty="0" err="1"/>
              <a:t>stack</a:t>
            </a:r>
            <a:r>
              <a:rPr lang="tr-TR" sz="2400" dirty="0"/>
              <a:t> de ise artan ya da azalan adres mantığında (</a:t>
            </a:r>
            <a:r>
              <a:rPr lang="tr-TR" sz="2400" dirty="0" err="1"/>
              <a:t>big</a:t>
            </a:r>
            <a:r>
              <a:rPr lang="tr-TR" sz="2400" dirty="0"/>
              <a:t> </a:t>
            </a:r>
            <a:r>
              <a:rPr lang="tr-TR" sz="2400" dirty="0" err="1"/>
              <a:t>and</a:t>
            </a:r>
            <a:r>
              <a:rPr lang="tr-TR" sz="2400" dirty="0"/>
              <a:t> </a:t>
            </a:r>
            <a:r>
              <a:rPr lang="tr-TR" sz="2400" dirty="0" err="1"/>
              <a:t>little</a:t>
            </a:r>
            <a:r>
              <a:rPr lang="tr-TR" sz="2400" dirty="0"/>
              <a:t> </a:t>
            </a:r>
            <a:r>
              <a:rPr lang="tr-TR" sz="2400" dirty="0" err="1"/>
              <a:t>endian</a:t>
            </a:r>
            <a:r>
              <a:rPr lang="tr-TR" sz="2400" dirty="0"/>
              <a:t>) çalışır. Buna bağlı olarak </a:t>
            </a:r>
            <a:r>
              <a:rPr lang="tr-TR" sz="2400" dirty="0" err="1"/>
              <a:t>heap</a:t>
            </a:r>
            <a:r>
              <a:rPr lang="tr-TR" sz="2400" dirty="0"/>
              <a:t> de ki bir veriye erişmek </a:t>
            </a:r>
            <a:r>
              <a:rPr lang="tr-TR" sz="2400" dirty="0" err="1"/>
              <a:t>stack</a:t>
            </a:r>
            <a:r>
              <a:rPr lang="tr-TR" sz="2400" dirty="0"/>
              <a:t> de ki bir veriye erişmeye göre daha maliyetli bir işlemdir. Başka bir farkı ise </a:t>
            </a:r>
            <a:r>
              <a:rPr lang="tr-TR" sz="2400" dirty="0" err="1"/>
              <a:t>stack</a:t>
            </a:r>
            <a:r>
              <a:rPr lang="tr-TR" sz="2400" dirty="0"/>
              <a:t> de ki veri hemen silinirken </a:t>
            </a:r>
            <a:r>
              <a:rPr lang="tr-TR" sz="2400" dirty="0" err="1"/>
              <a:t>heap</a:t>
            </a:r>
            <a:r>
              <a:rPr lang="tr-TR" sz="2400" dirty="0"/>
              <a:t> de ki veri </a:t>
            </a:r>
            <a:r>
              <a:rPr lang="tr-TR" sz="2400" dirty="0" err="1"/>
              <a:t>Garbage</a:t>
            </a:r>
            <a:r>
              <a:rPr lang="tr-TR" sz="2400" dirty="0"/>
              <a:t> </a:t>
            </a:r>
            <a:r>
              <a:rPr lang="tr-TR" sz="2400" dirty="0" err="1"/>
              <a:t>Collector</a:t>
            </a:r>
            <a:r>
              <a:rPr lang="tr-TR" sz="2400" dirty="0"/>
              <a:t> (Çöp Toplayıcı) algoritmasına bağlıdır.</a:t>
            </a:r>
          </a:p>
          <a:p>
            <a:endParaRPr lang="tr-TR" dirty="0"/>
          </a:p>
        </p:txBody>
      </p:sp>
    </p:spTree>
    <p:extLst>
      <p:ext uri="{BB962C8B-B14F-4D97-AF65-F5344CB8AC3E}">
        <p14:creationId xmlns:p14="http://schemas.microsoft.com/office/powerpoint/2010/main" val="23517725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20FB-4474-4D57-A10E-258C7436A9D4}"/>
              </a:ext>
            </a:extLst>
          </p:cNvPr>
          <p:cNvSpPr>
            <a:spLocks noGrp="1"/>
          </p:cNvSpPr>
          <p:nvPr>
            <p:ph type="title"/>
          </p:nvPr>
        </p:nvSpPr>
        <p:spPr/>
        <p:txBody>
          <a:bodyPr/>
          <a:lstStyle/>
          <a:p>
            <a:r>
              <a:rPr lang="tr-TR" dirty="0"/>
              <a:t>Open Source</a:t>
            </a:r>
          </a:p>
        </p:txBody>
      </p:sp>
      <p:sp>
        <p:nvSpPr>
          <p:cNvPr id="3" name="Content Placeholder 2">
            <a:extLst>
              <a:ext uri="{FF2B5EF4-FFF2-40B4-BE49-F238E27FC236}">
                <a16:creationId xmlns:a16="http://schemas.microsoft.com/office/drawing/2014/main" id="{4C1CC395-7027-40CC-B753-8905EA83E8C6}"/>
              </a:ext>
            </a:extLst>
          </p:cNvPr>
          <p:cNvSpPr>
            <a:spLocks noGrp="1"/>
          </p:cNvSpPr>
          <p:nvPr>
            <p:ph idx="1"/>
          </p:nvPr>
        </p:nvSpPr>
        <p:spPr/>
        <p:txBody>
          <a:bodyPr>
            <a:normAutofit/>
          </a:bodyPr>
          <a:lstStyle/>
          <a:p>
            <a:r>
              <a:rPr lang="tr-TR" sz="2400" dirty="0"/>
              <a:t>Bu tür yazılımların ayırt edici özelliği kullanıcıya yazılımı değiştirme özgürlüğü sağlamasıdır. Açık kaynak kodlu yazılımlar, uyarlanabilir, sağlam, hızlı ve güvenlidir.</a:t>
            </a:r>
          </a:p>
          <a:p>
            <a:r>
              <a:rPr lang="tr-TR" sz="2400" dirty="0"/>
              <a:t>Açık kaynak kod dünyası, yeni bir yazılım üretme biçimi, yeni iş modelleri sunmaktadır.</a:t>
            </a:r>
          </a:p>
          <a:p>
            <a:r>
              <a:rPr lang="tr-TR" sz="2400" dirty="0"/>
              <a:t>Dünyanın her tarafından bilişim uzmanlarınca imece yöntemi ile endüstri standartlarında geliştirilen açık kaynak kod yazılımları, insanlığın ortak malıdır.</a:t>
            </a:r>
            <a:endParaRPr lang="tr-TR" sz="1800" dirty="0"/>
          </a:p>
        </p:txBody>
      </p:sp>
    </p:spTree>
    <p:extLst>
      <p:ext uri="{BB962C8B-B14F-4D97-AF65-F5344CB8AC3E}">
        <p14:creationId xmlns:p14="http://schemas.microsoft.com/office/powerpoint/2010/main" val="484673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A8C2-15A9-44A4-A6A5-EE7C9D377CCB}"/>
              </a:ext>
            </a:extLst>
          </p:cNvPr>
          <p:cNvSpPr>
            <a:spLocks noGrp="1"/>
          </p:cNvSpPr>
          <p:nvPr>
            <p:ph type="title"/>
          </p:nvPr>
        </p:nvSpPr>
        <p:spPr/>
        <p:txBody>
          <a:bodyPr/>
          <a:lstStyle/>
          <a:p>
            <a:r>
              <a:rPr lang="tr-TR" dirty="0" err="1"/>
              <a:t>Decoder</a:t>
            </a:r>
            <a:r>
              <a:rPr lang="tr-TR" dirty="0"/>
              <a:t>-Encoder</a:t>
            </a:r>
          </a:p>
        </p:txBody>
      </p:sp>
      <p:sp>
        <p:nvSpPr>
          <p:cNvPr id="3" name="Content Placeholder 2">
            <a:extLst>
              <a:ext uri="{FF2B5EF4-FFF2-40B4-BE49-F238E27FC236}">
                <a16:creationId xmlns:a16="http://schemas.microsoft.com/office/drawing/2014/main" id="{B44D5114-C7FD-4EB7-9F3A-4A3070BFBBF3}"/>
              </a:ext>
            </a:extLst>
          </p:cNvPr>
          <p:cNvSpPr>
            <a:spLocks noGrp="1"/>
          </p:cNvSpPr>
          <p:nvPr>
            <p:ph idx="1"/>
          </p:nvPr>
        </p:nvSpPr>
        <p:spPr/>
        <p:txBody>
          <a:bodyPr>
            <a:normAutofit/>
          </a:bodyPr>
          <a:lstStyle/>
          <a:p>
            <a:r>
              <a:rPr lang="tr-TR" sz="2400" dirty="0"/>
              <a:t>Base64 bir </a:t>
            </a:r>
            <a:r>
              <a:rPr lang="tr-TR" sz="2400" dirty="0" err="1"/>
              <a:t>encoding</a:t>
            </a:r>
            <a:r>
              <a:rPr lang="tr-TR" sz="2400" dirty="0"/>
              <a:t> tekniğidir ve çalışma prensibi, </a:t>
            </a:r>
            <a:r>
              <a:rPr lang="tr-TR" sz="2400" dirty="0" err="1"/>
              <a:t>binary</a:t>
            </a:r>
            <a:r>
              <a:rPr lang="tr-TR" sz="2400" dirty="0"/>
              <a:t> verileri </a:t>
            </a:r>
            <a:r>
              <a:rPr lang="tr-TR" sz="2400" dirty="0" err="1"/>
              <a:t>metinsel</a:t>
            </a:r>
            <a:r>
              <a:rPr lang="tr-TR" sz="2400" dirty="0"/>
              <a:t> bir biçime dönüştürerek iletimini ya da saklanmasını sağlamaktır. Amaç ise 8 bitlik verinin 6 bitlik parçalara ayrılması ve 2</a:t>
            </a:r>
            <a:r>
              <a:rPr lang="tr-TR" sz="2400" baseline="30000" dirty="0"/>
              <a:t>6</a:t>
            </a:r>
            <a:r>
              <a:rPr lang="tr-TR" sz="2400" dirty="0"/>
              <a:t>=64 sayının (0 ile 63 arası sayılar) ASCII karakterleri ile eşleştirilmesidir. Bu işleme de </a:t>
            </a:r>
            <a:r>
              <a:rPr lang="tr-TR" sz="2400" b="1" i="1" dirty="0"/>
              <a:t>Base64 </a:t>
            </a:r>
            <a:r>
              <a:rPr lang="tr-TR" sz="2400" b="1" i="1" dirty="0" err="1"/>
              <a:t>Encoding</a:t>
            </a:r>
            <a:r>
              <a:rPr lang="tr-TR" sz="2400" dirty="0"/>
              <a:t> adı verilir.</a:t>
            </a:r>
          </a:p>
        </p:txBody>
      </p:sp>
      <p:pic>
        <p:nvPicPr>
          <p:cNvPr id="5" name="Picture 4">
            <a:extLst>
              <a:ext uri="{FF2B5EF4-FFF2-40B4-BE49-F238E27FC236}">
                <a16:creationId xmlns:a16="http://schemas.microsoft.com/office/drawing/2014/main" id="{414798B1-63AA-45B2-900A-6E1703509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1048"/>
            <a:ext cx="9144000" cy="2066303"/>
          </a:xfrm>
          <a:prstGeom prst="rect">
            <a:avLst/>
          </a:prstGeom>
        </p:spPr>
      </p:pic>
    </p:spTree>
    <p:extLst>
      <p:ext uri="{BB962C8B-B14F-4D97-AF65-F5344CB8AC3E}">
        <p14:creationId xmlns:p14="http://schemas.microsoft.com/office/powerpoint/2010/main" val="224181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9160D-80C3-4ABA-BBCA-DE2C0F05013C}"/>
              </a:ext>
            </a:extLst>
          </p:cNvPr>
          <p:cNvSpPr>
            <a:spLocks noGrp="1"/>
          </p:cNvSpPr>
          <p:nvPr>
            <p:ph idx="1"/>
          </p:nvPr>
        </p:nvSpPr>
        <p:spPr>
          <a:xfrm>
            <a:off x="457200" y="188640"/>
            <a:ext cx="8229600" cy="5937523"/>
          </a:xfrm>
        </p:spPr>
        <p:txBody>
          <a:bodyPr>
            <a:normAutofit/>
          </a:bodyPr>
          <a:lstStyle/>
          <a:p>
            <a:pPr fontAlgn="t"/>
            <a:r>
              <a:rPr lang="tr-TR" sz="2400" dirty="0"/>
              <a:t>Base64 </a:t>
            </a:r>
            <a:r>
              <a:rPr lang="tr-TR" sz="2400" dirty="0" err="1"/>
              <a:t>encoding</a:t>
            </a:r>
            <a:r>
              <a:rPr lang="tr-TR" sz="2400" dirty="0"/>
              <a:t> işleminde karakter sütunlarından da görülebileceği gibi alfabetik karakterlerin küçük ya da büyük harf olmaları değişiklik göstermektedir ve birbirleri yerine kullanılamazlar.</a:t>
            </a:r>
          </a:p>
          <a:p>
            <a:pPr fontAlgn="t"/>
            <a:r>
              <a:rPr lang="tr-TR" sz="2400" dirty="0"/>
              <a:t>Base64 kodlamasında </a:t>
            </a:r>
            <a:r>
              <a:rPr lang="tr-TR" sz="2400" dirty="0" err="1"/>
              <a:t>encode</a:t>
            </a:r>
            <a:r>
              <a:rPr lang="tr-TR" sz="2400" dirty="0"/>
              <a:t> edilecek verinin bite sayısının 3'e </a:t>
            </a:r>
            <a:r>
              <a:rPr lang="tr-TR" sz="2400" dirty="0" err="1"/>
              <a:t>kalansız</a:t>
            </a:r>
            <a:r>
              <a:rPr lang="tr-TR" sz="2400" dirty="0"/>
              <a:t> olarak bölünebiliyor olması gerekir, 3'e tam olarak bölünmeyen verilerde ise </a:t>
            </a:r>
            <a:r>
              <a:rPr lang="tr-TR" sz="2400" b="1" dirty="0" err="1"/>
              <a:t>padding</a:t>
            </a:r>
            <a:r>
              <a:rPr lang="tr-TR" sz="2400" dirty="0"/>
              <a:t> işlemi yapılır. </a:t>
            </a:r>
            <a:r>
              <a:rPr lang="tr-TR" sz="2400" dirty="0" err="1"/>
              <a:t>Padding</a:t>
            </a:r>
            <a:r>
              <a:rPr lang="tr-TR" sz="2400" dirty="0"/>
              <a:t> işleminde kalan </a:t>
            </a:r>
            <a:r>
              <a:rPr lang="tr-TR" sz="2400" dirty="0" err="1"/>
              <a:t>byte</a:t>
            </a:r>
            <a:r>
              <a:rPr lang="tr-TR" sz="2400" dirty="0"/>
              <a:t> değerleri, </a:t>
            </a:r>
            <a:r>
              <a:rPr lang="tr-TR" sz="2400" dirty="0" err="1"/>
              <a:t>encode</a:t>
            </a:r>
            <a:r>
              <a:rPr lang="tr-TR" sz="2400" dirty="0"/>
              <a:t> edildikten sonra = ya da == olarak en sona eklenirler.</a:t>
            </a:r>
          </a:p>
          <a:p>
            <a:pPr fontAlgn="t"/>
            <a:r>
              <a:rPr lang="tr-TR" sz="2400" dirty="0"/>
              <a:t>Base64 </a:t>
            </a:r>
            <a:r>
              <a:rPr lang="tr-TR" sz="2400" dirty="0" err="1"/>
              <a:t>Encode</a:t>
            </a:r>
            <a:r>
              <a:rPr lang="tr-TR" sz="2400" dirty="0"/>
              <a:t> ve Base64 </a:t>
            </a:r>
            <a:r>
              <a:rPr lang="tr-TR" sz="2400" dirty="0" err="1"/>
              <a:t>Decode</a:t>
            </a:r>
            <a:r>
              <a:rPr lang="tr-TR" sz="2400" dirty="0"/>
              <a:t> işlemleri için bu amaçla hazırlanmış çok sayıda ücretsiz araç bulunmaktadır. Örneğin bir uygulamada Base64 olarak </a:t>
            </a:r>
            <a:r>
              <a:rPr lang="tr-TR" sz="2400" dirty="0" err="1"/>
              <a:t>encode</a:t>
            </a:r>
            <a:r>
              <a:rPr lang="tr-TR" sz="2400" dirty="0"/>
              <a:t> edilmiş verilerinizi </a:t>
            </a:r>
            <a:r>
              <a:rPr lang="tr-TR" sz="2400" dirty="0" err="1"/>
              <a:t>decode</a:t>
            </a:r>
            <a:r>
              <a:rPr lang="tr-TR" sz="2400" dirty="0"/>
              <a:t> etmek, ya da bir amaçla </a:t>
            </a:r>
            <a:r>
              <a:rPr lang="tr-TR" sz="2400" dirty="0" err="1"/>
              <a:t>encode</a:t>
            </a:r>
            <a:r>
              <a:rPr lang="tr-TR" sz="2400" dirty="0"/>
              <a:t> etmek isterseniz bu ücretsiz araçları kullanabilirsiniz.</a:t>
            </a:r>
          </a:p>
          <a:p>
            <a:endParaRPr lang="tr-TR" dirty="0"/>
          </a:p>
        </p:txBody>
      </p:sp>
    </p:spTree>
    <p:extLst>
      <p:ext uri="{BB962C8B-B14F-4D97-AF65-F5344CB8AC3E}">
        <p14:creationId xmlns:p14="http://schemas.microsoft.com/office/powerpoint/2010/main" val="25219646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4432D98-8A32-47BF-85FC-63CA4A33B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1112110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3E5E-3DA7-4A54-8D6E-B0BC68F6F95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AE6FFA20-81D4-4DA6-9007-87AE46D571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6858001"/>
          </a:xfrm>
        </p:spPr>
      </p:pic>
    </p:spTree>
    <p:extLst>
      <p:ext uri="{BB962C8B-B14F-4D97-AF65-F5344CB8AC3E}">
        <p14:creationId xmlns:p14="http://schemas.microsoft.com/office/powerpoint/2010/main" val="387141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7639</Words>
  <Application>Microsoft Office PowerPoint</Application>
  <PresentationFormat>On-screen Show (4:3)</PresentationFormat>
  <Paragraphs>361</Paragraphs>
  <Slides>138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Consolas</vt:lpstr>
      <vt:lpstr>Times New Roman</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 Interpreter-Compiler</vt:lpstr>
      <vt:lpstr>JavaScript Compiler’mi Inerpreter’mi?</vt:lpstr>
      <vt:lpstr>Open Source</vt:lpstr>
      <vt:lpstr>JDK(Java Development Kit)</vt:lpstr>
      <vt:lpstr>Jre(Java Runtime Environment)</vt:lpstr>
      <vt:lpstr>JVM(Java Virtual Machine)</vt:lpstr>
      <vt:lpstr>Primitive Types-Wrapper Class</vt:lpstr>
      <vt:lpstr>Primitive Types-Wrapper Class Arasındaki Farklar</vt:lpstr>
      <vt:lpstr>Access Modifiers</vt:lpstr>
      <vt:lpstr>Syntax Error</vt:lpstr>
      <vt:lpstr>Logic Error</vt:lpstr>
      <vt:lpstr>Compile Error</vt:lpstr>
      <vt:lpstr>Runtime Error</vt:lpstr>
      <vt:lpstr>Exception-Error</vt:lpstr>
      <vt:lpstr>PowerPoint Presentation</vt:lpstr>
      <vt:lpstr>PowerPoint Presentation</vt:lpstr>
      <vt:lpstr>Stack - Heap</vt:lpstr>
      <vt:lpstr>Stack-Heap arasındaki Farklar</vt:lpstr>
      <vt:lpstr>Open Source</vt:lpstr>
      <vt:lpstr>Decoder-Encoder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68</cp:revision>
  <dcterms:created xsi:type="dcterms:W3CDTF">2022-05-23T21:42:27Z</dcterms:created>
  <dcterms:modified xsi:type="dcterms:W3CDTF">2022-06-27T13:37:55Z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